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x="18288000" cy="10287000"/>
  <p:notesSz cx="6858000" cy="9144000"/>
  <p:embeddedFontLst>
    <p:embeddedFont>
      <p:font typeface="Arial" charset="1" panose="020B0502020202020204"/>
      <p:regular r:id="rId53"/>
    </p:embeddedFont>
    <p:embeddedFont>
      <p:font typeface="Arial Bold" charset="1" panose="020B0802020202020204"/>
      <p:regular r:id="rId54"/>
    </p:embeddedFont>
    <p:embeddedFont>
      <p:font typeface="Daydream" charset="1" panose="00000000000000000000"/>
      <p:regular r:id="rId55"/>
    </p:embeddedFont>
    <p:embeddedFont>
      <p:font typeface="Old Standard Bold" charset="1" panose="02040503050505020303"/>
      <p:regular r:id="rId56"/>
    </p:embeddedFont>
    <p:embeddedFont>
      <p:font typeface="Questrial" charset="1" panose="02000000000000000000"/>
      <p:regular r:id="rId57"/>
    </p:embeddedFont>
    <p:embeddedFont>
      <p:font typeface="Raleway Bold" charset="1" panose="020B0803030101060003"/>
      <p:regular r:id="rId58"/>
    </p:embeddedFont>
    <p:embeddedFont>
      <p:font typeface="Raleway" charset="1" panose="020B0503030101060003"/>
      <p:regular r:id="rId59"/>
    </p:embeddedFont>
    <p:embeddedFont>
      <p:font typeface="Arial Italics" charset="1" panose="020B0502020202090204"/>
      <p:regular r:id="rId60"/>
    </p:embeddedFont>
    <p:embeddedFont>
      <p:font typeface="Arial Bold Italics" charset="1" panose="020B0802020202090204"/>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16" Target="../media/image22.png" Type="http://schemas.openxmlformats.org/officeDocument/2006/relationships/image"/><Relationship Id="rId17" Target="../media/image23.svg" Type="http://schemas.openxmlformats.org/officeDocument/2006/relationships/image"/><Relationship Id="rId18" Target="../media/image24.png" Type="http://schemas.openxmlformats.org/officeDocument/2006/relationships/image"/><Relationship Id="rId19" Target="../media/image25.svg" Type="http://schemas.openxmlformats.org/officeDocument/2006/relationships/image"/><Relationship Id="rId2" Target="../media/image8.png" Type="http://schemas.openxmlformats.org/officeDocument/2006/relationships/image"/><Relationship Id="rId20" Target="../media/image26.png" Type="http://schemas.openxmlformats.org/officeDocument/2006/relationships/image"/><Relationship Id="rId21" Target="../media/image27.svg" Type="http://schemas.openxmlformats.org/officeDocument/2006/relationships/image"/><Relationship Id="rId22" Target="../media/image4.png" Type="http://schemas.openxmlformats.org/officeDocument/2006/relationships/image"/><Relationship Id="rId23" Target="../media/image5.svg" Type="http://schemas.openxmlformats.org/officeDocument/2006/relationships/image"/><Relationship Id="rId24" Target="../media/image6.png" Type="http://schemas.openxmlformats.org/officeDocument/2006/relationships/image"/><Relationship Id="rId25" Target="../media/image7.sv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3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6.png" Type="http://schemas.openxmlformats.org/officeDocument/2006/relationships/image"/><Relationship Id="rId7" Target="../media/image37.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8.png" Type="http://schemas.openxmlformats.org/officeDocument/2006/relationships/image"/><Relationship Id="rId7" Target="../media/image29.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3373100"/>
          </a:xfrm>
          <a:custGeom>
            <a:avLst/>
            <a:gdLst/>
            <a:ahLst/>
            <a:cxnLst/>
            <a:rect r="r" b="b" t="t" l="l"/>
            <a:pathLst>
              <a:path h="13373100" w="18288000">
                <a:moveTo>
                  <a:pt x="0" y="0"/>
                </a:moveTo>
                <a:lnTo>
                  <a:pt x="18288000" y="0"/>
                </a:lnTo>
                <a:lnTo>
                  <a:pt x="18288000" y="13373100"/>
                </a:lnTo>
                <a:lnTo>
                  <a:pt x="0" y="13373100"/>
                </a:lnTo>
                <a:lnTo>
                  <a:pt x="0" y="0"/>
                </a:lnTo>
                <a:close/>
              </a:path>
            </a:pathLst>
          </a:custGeom>
          <a:blipFill>
            <a:blip r:embed="rId2">
              <a:alphaModFix amt="5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8" id="8"/>
          <p:cNvSpPr txBox="true"/>
          <p:nvPr/>
        </p:nvSpPr>
        <p:spPr>
          <a:xfrm rot="0">
            <a:off x="0" y="3589648"/>
            <a:ext cx="18288000" cy="1336675"/>
          </a:xfrm>
          <a:prstGeom prst="rect">
            <a:avLst/>
          </a:prstGeom>
        </p:spPr>
        <p:txBody>
          <a:bodyPr anchor="t" rtlCol="false" tIns="0" lIns="0" bIns="0" rIns="0">
            <a:spAutoFit/>
          </a:bodyPr>
          <a:lstStyle/>
          <a:p>
            <a:pPr algn="ctr">
              <a:lnSpc>
                <a:spcPts val="9800"/>
              </a:lnSpc>
            </a:pPr>
            <a:r>
              <a:rPr lang="en-US" sz="7000" spc="315">
                <a:solidFill>
                  <a:srgbClr val="FF33CC"/>
                </a:solidFill>
                <a:latin typeface="Arial Bold"/>
              </a:rPr>
              <a:t>PATTERNS OF CHANGE IN MEDICINE</a:t>
            </a:r>
          </a:p>
        </p:txBody>
      </p:sp>
      <p:sp>
        <p:nvSpPr>
          <p:cNvPr name="TextBox 9" id="9"/>
          <p:cNvSpPr txBox="true"/>
          <p:nvPr/>
        </p:nvSpPr>
        <p:spPr>
          <a:xfrm rot="0">
            <a:off x="190130" y="3853172"/>
            <a:ext cx="17907739" cy="1114426"/>
          </a:xfrm>
          <a:prstGeom prst="rect">
            <a:avLst/>
          </a:prstGeom>
        </p:spPr>
        <p:txBody>
          <a:bodyPr anchor="t" rtlCol="false" tIns="0" lIns="0" bIns="0" rIns="0">
            <a:spAutoFit/>
          </a:bodyPr>
          <a:lstStyle/>
          <a:p>
            <a:pPr algn="ctr">
              <a:lnSpc>
                <a:spcPts val="8625"/>
              </a:lnSpc>
            </a:pPr>
            <a:r>
              <a:rPr lang="en-US" sz="7500" spc="2250">
                <a:solidFill>
                  <a:srgbClr val="FFFFFF"/>
                </a:solidFill>
                <a:latin typeface="Daydream"/>
              </a:rPr>
              <a:t>patterns of change in medicine</a:t>
            </a:r>
          </a:p>
        </p:txBody>
      </p:sp>
      <p:sp>
        <p:nvSpPr>
          <p:cNvPr name="TextBox 10" id="10"/>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32</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550 BC - Present</a:t>
            </a:r>
          </a:p>
        </p:txBody>
      </p:sp>
      <p:sp>
        <p:nvSpPr>
          <p:cNvPr name="TextBox 12" id="12"/>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a:solidFill>
                  <a:srgbClr val="FF33CC"/>
                </a:solidFill>
                <a:latin typeface="Arial Bold"/>
              </a:rPr>
              <a:t>Strand Two &amp; Three: The History of the World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Freeform 10" id="10"/>
          <p:cNvSpPr/>
          <p:nvPr/>
        </p:nvSpPr>
        <p:spPr>
          <a:xfrm flipH="false" flipV="false" rot="0">
            <a:off x="685800" y="23179"/>
            <a:ext cx="9670529" cy="5927232"/>
          </a:xfrm>
          <a:custGeom>
            <a:avLst/>
            <a:gdLst/>
            <a:ahLst/>
            <a:cxnLst/>
            <a:rect r="r" b="b" t="t" l="l"/>
            <a:pathLst>
              <a:path h="5927232" w="9670529">
                <a:moveTo>
                  <a:pt x="0" y="0"/>
                </a:moveTo>
                <a:lnTo>
                  <a:pt x="9670529" y="0"/>
                </a:lnTo>
                <a:lnTo>
                  <a:pt x="9670529" y="5927232"/>
                </a:lnTo>
                <a:lnTo>
                  <a:pt x="0" y="5927232"/>
                </a:lnTo>
                <a:lnTo>
                  <a:pt x="0" y="0"/>
                </a:lnTo>
                <a:close/>
              </a:path>
            </a:pathLst>
          </a:custGeom>
          <a:blipFill>
            <a:blip r:embed="rId6"/>
            <a:stretch>
              <a:fillRect l="-2483" t="-3376" r="-3518" b="-1688"/>
            </a:stretch>
          </a:blipFill>
        </p:spPr>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12" id="12"/>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4" id="14"/>
          <p:cNvSpPr/>
          <p:nvPr/>
        </p:nvSpPr>
        <p:spPr>
          <a:xfrm flipH="false" flipV="false" rot="0">
            <a:off x="10356329" y="2420827"/>
            <a:ext cx="6582931" cy="7304484"/>
          </a:xfrm>
          <a:custGeom>
            <a:avLst/>
            <a:gdLst/>
            <a:ahLst/>
            <a:cxnLst/>
            <a:rect r="r" b="b" t="t" l="l"/>
            <a:pathLst>
              <a:path h="7304484" w="6582931">
                <a:moveTo>
                  <a:pt x="0" y="0"/>
                </a:moveTo>
                <a:lnTo>
                  <a:pt x="6582931" y="0"/>
                </a:lnTo>
                <a:lnTo>
                  <a:pt x="6582931" y="7304484"/>
                </a:lnTo>
                <a:lnTo>
                  <a:pt x="0" y="7304484"/>
                </a:lnTo>
                <a:lnTo>
                  <a:pt x="0" y="0"/>
                </a:lnTo>
                <a:close/>
              </a:path>
            </a:pathLst>
          </a:custGeom>
          <a:blipFill>
            <a:blip r:embed="rId10"/>
            <a:stretch>
              <a:fillRect l="-3962" t="-2921" r="-3962" b="-1298"/>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71525"/>
            <a:ext cx="15910560" cy="1244600"/>
          </a:xfrm>
          <a:prstGeom prst="rect">
            <a:avLst/>
          </a:prstGeom>
        </p:spPr>
        <p:txBody>
          <a:bodyPr anchor="t" rtlCol="false" tIns="0" lIns="0" bIns="0" rIns="0">
            <a:spAutoFit/>
          </a:bodyPr>
          <a:lstStyle/>
          <a:p>
            <a:pPr algn="l">
              <a:lnSpc>
                <a:spcPts val="9100"/>
              </a:lnSpc>
            </a:pPr>
            <a:r>
              <a:rPr lang="en-US" sz="6500">
                <a:solidFill>
                  <a:srgbClr val="EB00B7"/>
                </a:solidFill>
                <a:latin typeface="Arial Bold"/>
              </a:rPr>
              <a:t>Questions Pg. 416 (Artefact 2nd Edition)</a:t>
            </a:r>
          </a:p>
        </p:txBody>
      </p:sp>
      <p:sp>
        <p:nvSpPr>
          <p:cNvPr name="TextBox 8" id="8"/>
          <p:cNvSpPr txBox="true"/>
          <p:nvPr/>
        </p:nvSpPr>
        <p:spPr>
          <a:xfrm rot="0">
            <a:off x="1028700" y="1892300"/>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rPr>
              <a:t>How did people in the ancient world explain illness?</a:t>
            </a:r>
          </a:p>
          <a:p>
            <a:pPr algn="l" marL="647702" indent="-323851" lvl="1">
              <a:lnSpc>
                <a:spcPts val="4200"/>
              </a:lnSpc>
              <a:buAutoNum type="arabicPeriod" startAt="1"/>
            </a:pPr>
            <a:r>
              <a:rPr lang="en-US" sz="3000">
                <a:solidFill>
                  <a:srgbClr val="000000"/>
                </a:solidFill>
                <a:latin typeface="Arial"/>
              </a:rPr>
              <a:t>Why is Hippocrates considered the ‘Father of Medicine’?</a:t>
            </a:r>
          </a:p>
          <a:p>
            <a:pPr algn="l" marL="647702" indent="-323851" lvl="1">
              <a:lnSpc>
                <a:spcPts val="4200"/>
              </a:lnSpc>
              <a:buAutoNum type="arabicPeriod" startAt="1"/>
            </a:pPr>
            <a:r>
              <a:rPr lang="en-US" sz="3000">
                <a:solidFill>
                  <a:srgbClr val="000000"/>
                </a:solidFill>
                <a:latin typeface="Arial"/>
              </a:rPr>
              <a:t>How did Hippocrates explain illness?</a:t>
            </a:r>
          </a:p>
          <a:p>
            <a:pPr algn="l" marL="647702" indent="-323851" lvl="1">
              <a:lnSpc>
                <a:spcPts val="4200"/>
              </a:lnSpc>
              <a:buAutoNum type="arabicPeriod" startAt="1"/>
            </a:pPr>
            <a:r>
              <a:rPr lang="en-US" sz="3000">
                <a:solidFill>
                  <a:srgbClr val="000000"/>
                </a:solidFill>
                <a:latin typeface="Arial"/>
              </a:rPr>
              <a:t>Who was Galen and what was his contribution to medical understanding?</a:t>
            </a:r>
          </a:p>
          <a:p>
            <a:pPr algn="l" marL="647702" indent="-323851" lvl="1">
              <a:lnSpc>
                <a:spcPts val="4200"/>
              </a:lnSpc>
              <a:buAutoNum type="arabicPeriod" startAt="1"/>
            </a:pPr>
            <a:r>
              <a:rPr lang="en-US" sz="3000">
                <a:solidFill>
                  <a:srgbClr val="000000"/>
                </a:solidFill>
                <a:latin typeface="Arial"/>
              </a:rPr>
              <a:t>What was the problem with Galen’s approach to understanding human organs?</a:t>
            </a:r>
          </a:p>
          <a:p>
            <a:pPr algn="l" marL="647702" indent="-323851" lvl="1">
              <a:lnSpc>
                <a:spcPts val="4200"/>
              </a:lnSpc>
              <a:buAutoNum type="arabicPeriod" startAt="1"/>
            </a:pPr>
            <a:r>
              <a:rPr lang="en-US" sz="3000">
                <a:solidFill>
                  <a:srgbClr val="000000"/>
                </a:solidFill>
                <a:latin typeface="Arial"/>
              </a:rPr>
              <a:t>How did people access health care in the ancient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87132"/>
            <a:ext cx="18288000" cy="1008380"/>
          </a:xfrm>
          <a:prstGeom prst="rect">
            <a:avLst/>
          </a:prstGeom>
        </p:spPr>
        <p:txBody>
          <a:bodyPr anchor="t" rtlCol="false" tIns="0" lIns="0" bIns="0" rIns="0">
            <a:spAutoFit/>
          </a:bodyPr>
          <a:lstStyle/>
          <a:p>
            <a:pPr algn="ctr">
              <a:lnSpc>
                <a:spcPts val="7420"/>
              </a:lnSpc>
            </a:pPr>
            <a:r>
              <a:rPr lang="en-US" sz="5300" spc="238">
                <a:solidFill>
                  <a:srgbClr val="FF33CC"/>
                </a:solidFill>
                <a:latin typeface="Arial Bold"/>
              </a:rPr>
              <a:t>32.2: HEALTH AND MEDICINE IN THE MIDDLE AGES</a:t>
            </a:r>
          </a:p>
        </p:txBody>
      </p:sp>
      <p:sp>
        <p:nvSpPr>
          <p:cNvPr name="TextBox 4" id="4"/>
          <p:cNvSpPr txBox="true"/>
          <p:nvPr/>
        </p:nvSpPr>
        <p:spPr>
          <a:xfrm rot="0">
            <a:off x="190130" y="4027797"/>
            <a:ext cx="17907739"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rPr>
              <a:t>32.2: health and medicine in the middle ages</a:t>
            </a:r>
          </a:p>
        </p:txBody>
      </p:sp>
      <p:sp>
        <p:nvSpPr>
          <p:cNvPr name="TextBox 5" id="5"/>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32</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550 BC -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1" id="11"/>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a:solidFill>
                  <a:srgbClr val="FF33CC"/>
                </a:solidFill>
                <a:latin typeface="Arial Bold"/>
              </a:rPr>
              <a:t>Strand Two &amp; Three: The History of the World</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81050"/>
            <a:ext cx="15609955" cy="1235075"/>
          </a:xfrm>
          <a:prstGeom prst="rect">
            <a:avLst/>
          </a:prstGeom>
        </p:spPr>
        <p:txBody>
          <a:bodyPr anchor="t" rtlCol="false" tIns="0" lIns="0" bIns="0" rIns="0">
            <a:spAutoFit/>
          </a:bodyPr>
          <a:lstStyle/>
          <a:p>
            <a:pPr algn="l">
              <a:lnSpc>
                <a:spcPts val="9099"/>
              </a:lnSpc>
            </a:pPr>
            <a:r>
              <a:rPr lang="en-US" sz="6499">
                <a:solidFill>
                  <a:srgbClr val="EB00B7"/>
                </a:solidFill>
                <a:latin typeface="Arial Bold"/>
              </a:rPr>
              <a:t>Medicine and Health in the Middle Ages</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Illness and disease were incredibly common in the Middle Ages. People lived in cramped and unhygienic conditions and lacked basic sanitation. Fleas carried disease among people. Wounds, even minor ones, often became fatally infected. People who were poor and lacked a good diet were more prone to suffering from disease and less able to overcome infections. Diseases that were widespread included: </a:t>
            </a:r>
            <a:r>
              <a:rPr lang="en-US" sz="3000">
                <a:solidFill>
                  <a:srgbClr val="000000"/>
                </a:solidFill>
                <a:latin typeface="Arial Bold"/>
              </a:rPr>
              <a:t>typhoid, smallpox, puerperal fever, dysentery </a:t>
            </a:r>
            <a:r>
              <a:rPr lang="en-US" sz="3000">
                <a:solidFill>
                  <a:srgbClr val="000000"/>
                </a:solidFill>
                <a:latin typeface="Arial"/>
              </a:rPr>
              <a:t>and </a:t>
            </a:r>
            <a:r>
              <a:rPr lang="en-US" sz="3000">
                <a:solidFill>
                  <a:srgbClr val="000000"/>
                </a:solidFill>
                <a:latin typeface="Arial Bold"/>
              </a:rPr>
              <a:t>influenza</a:t>
            </a:r>
            <a:r>
              <a:rPr lang="en-US" sz="3000">
                <a:solidFill>
                  <a:srgbClr val="000000"/>
                </a:solidFill>
                <a:latin typeface="Arial"/>
              </a:rPr>
              <a:t>.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EB00B7"/>
                </a:solidFill>
                <a:latin typeface="Arial Bold"/>
              </a:rPr>
              <a:t>Sickness and Treatments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Medieval medicine was based on the theories of the Ancient Greeks, particularly surrounding the </a:t>
            </a:r>
            <a:r>
              <a:rPr lang="en-US" sz="3000">
                <a:solidFill>
                  <a:srgbClr val="000000"/>
                </a:solidFill>
                <a:latin typeface="Arial Bold"/>
              </a:rPr>
              <a:t>four humours</a:t>
            </a:r>
            <a:r>
              <a:rPr lang="en-US" sz="3000">
                <a:solidFill>
                  <a:srgbClr val="000000"/>
                </a:solidFill>
                <a:latin typeface="Arial"/>
              </a:rPr>
              <a:t> (</a:t>
            </a:r>
            <a:r>
              <a:rPr lang="en-US" sz="3000">
                <a:solidFill>
                  <a:srgbClr val="000000"/>
                </a:solidFill>
                <a:latin typeface="Arial Bold"/>
              </a:rPr>
              <a:t>blood</a:t>
            </a:r>
            <a:r>
              <a:rPr lang="en-US" sz="3000">
                <a:solidFill>
                  <a:srgbClr val="000000"/>
                </a:solidFill>
                <a:latin typeface="Arial"/>
              </a:rPr>
              <a:t>, </a:t>
            </a:r>
            <a:r>
              <a:rPr lang="en-US" sz="3000">
                <a:solidFill>
                  <a:srgbClr val="000000"/>
                </a:solidFill>
                <a:latin typeface="Arial Bold"/>
              </a:rPr>
              <a:t>black bile</a:t>
            </a:r>
            <a:r>
              <a:rPr lang="en-US" sz="3000">
                <a:solidFill>
                  <a:srgbClr val="000000"/>
                </a:solidFill>
                <a:latin typeface="Arial"/>
              </a:rPr>
              <a:t>, </a:t>
            </a:r>
            <a:r>
              <a:rPr lang="en-US" sz="3000">
                <a:solidFill>
                  <a:srgbClr val="000000"/>
                </a:solidFill>
                <a:latin typeface="Arial Bold"/>
              </a:rPr>
              <a:t>yellow bile</a:t>
            </a:r>
            <a:r>
              <a:rPr lang="en-US" sz="3000">
                <a:solidFill>
                  <a:srgbClr val="000000"/>
                </a:solidFill>
                <a:latin typeface="Arial"/>
              </a:rPr>
              <a:t> and </a:t>
            </a:r>
            <a:r>
              <a:rPr lang="en-US" sz="3000">
                <a:solidFill>
                  <a:srgbClr val="000000"/>
                </a:solidFill>
                <a:latin typeface="Arial Bold"/>
              </a:rPr>
              <a:t>phlegm</a:t>
            </a:r>
            <a:r>
              <a:rPr lang="en-US" sz="3000">
                <a:solidFill>
                  <a:srgbClr val="000000"/>
                </a:solidFill>
                <a:latin typeface="Arial"/>
              </a:rPr>
              <a:t>) where it was thought that most sicknesses were due to an imbalance between the humours. Treatments for imbalances included:</a:t>
            </a:r>
          </a:p>
          <a:p>
            <a:pPr algn="l" marL="647702" indent="-323851" lvl="1">
              <a:lnSpc>
                <a:spcPts val="4200"/>
              </a:lnSpc>
              <a:buFont typeface="Arial"/>
              <a:buChar char="•"/>
            </a:pPr>
            <a:r>
              <a:rPr lang="en-US" sz="3000">
                <a:solidFill>
                  <a:srgbClr val="000000"/>
                </a:solidFill>
                <a:latin typeface="Arial Bold"/>
              </a:rPr>
              <a:t>Bleeding</a:t>
            </a:r>
            <a:r>
              <a:rPr lang="en-US" sz="3000">
                <a:solidFill>
                  <a:srgbClr val="000000"/>
                </a:solidFill>
                <a:latin typeface="Arial"/>
              </a:rPr>
              <a:t>: cutting the patient so that they bled.</a:t>
            </a:r>
          </a:p>
          <a:p>
            <a:pPr algn="l" marL="647702" indent="-323851" lvl="1">
              <a:lnSpc>
                <a:spcPts val="4200"/>
              </a:lnSpc>
              <a:buFont typeface="Arial"/>
              <a:buChar char="•"/>
            </a:pPr>
            <a:r>
              <a:rPr lang="en-US" sz="3000">
                <a:solidFill>
                  <a:srgbClr val="000000"/>
                </a:solidFill>
                <a:latin typeface="Arial Bold"/>
              </a:rPr>
              <a:t>Cupping</a:t>
            </a:r>
            <a:r>
              <a:rPr lang="en-US" sz="3000">
                <a:solidFill>
                  <a:srgbClr val="000000"/>
                </a:solidFill>
                <a:latin typeface="Arial"/>
              </a:rPr>
              <a:t>: placing heated metal cups on the skin to draw fluids to the surface</a:t>
            </a:r>
          </a:p>
          <a:p>
            <a:pPr algn="l" marL="647702" indent="-323851" lvl="1">
              <a:lnSpc>
                <a:spcPts val="4200"/>
              </a:lnSpc>
              <a:buFont typeface="Arial"/>
              <a:buChar char="•"/>
            </a:pPr>
            <a:r>
              <a:rPr lang="en-US" sz="3000">
                <a:solidFill>
                  <a:srgbClr val="000000"/>
                </a:solidFill>
                <a:latin typeface="Arial Bold"/>
              </a:rPr>
              <a:t>Leeching</a:t>
            </a:r>
            <a:r>
              <a:rPr lang="en-US" sz="3000">
                <a:solidFill>
                  <a:srgbClr val="000000"/>
                </a:solidFill>
                <a:latin typeface="Arial"/>
              </a:rPr>
              <a:t>: using leeches to draw blood or other fluids out of the body</a:t>
            </a:r>
          </a:p>
          <a:p>
            <a:pPr algn="l" marL="647702" indent="-323851" lvl="1">
              <a:lnSpc>
                <a:spcPts val="4200"/>
              </a:lnSpc>
              <a:buFont typeface="Arial"/>
              <a:buChar char="•"/>
            </a:pPr>
            <a:r>
              <a:rPr lang="en-US" sz="3000">
                <a:solidFill>
                  <a:srgbClr val="000000"/>
                </a:solidFill>
                <a:latin typeface="Arial Bold"/>
              </a:rPr>
              <a:t>Amputation</a:t>
            </a:r>
            <a:r>
              <a:rPr lang="en-US" sz="3000">
                <a:solidFill>
                  <a:srgbClr val="000000"/>
                </a:solidFill>
                <a:latin typeface="Arial"/>
              </a:rPr>
              <a:t>: cutting off a limb</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CCF5"/>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33425"/>
            <a:ext cx="15609955" cy="1438275"/>
          </a:xfrm>
          <a:prstGeom prst="rect">
            <a:avLst/>
          </a:prstGeom>
        </p:spPr>
        <p:txBody>
          <a:bodyPr anchor="t" rtlCol="false" tIns="0" lIns="0" bIns="0" rIns="0">
            <a:spAutoFit/>
          </a:bodyPr>
          <a:lstStyle/>
          <a:p>
            <a:pPr algn="l">
              <a:lnSpc>
                <a:spcPts val="10500"/>
              </a:lnSpc>
            </a:pPr>
            <a:r>
              <a:rPr lang="en-US" sz="7500">
                <a:solidFill>
                  <a:srgbClr val="EB00B7"/>
                </a:solidFill>
                <a:latin typeface="Arial Bold"/>
              </a:rPr>
              <a:t>The Black Death (Bubonic Plague)</a:t>
            </a:r>
          </a:p>
        </p:txBody>
      </p:sp>
      <p:sp>
        <p:nvSpPr>
          <p:cNvPr name="TextBox 8" id="8"/>
          <p:cNvSpPr txBox="true"/>
          <p:nvPr/>
        </p:nvSpPr>
        <p:spPr>
          <a:xfrm rot="0">
            <a:off x="1028700" y="2149474"/>
            <a:ext cx="15609955" cy="528955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The Black Death (bubonic plague) killed at least </a:t>
            </a:r>
            <a:r>
              <a:rPr lang="en-US" sz="2499">
                <a:solidFill>
                  <a:srgbClr val="000000"/>
                </a:solidFill>
                <a:latin typeface="Arial Bold"/>
              </a:rPr>
              <a:t>one-third of Europe’s population</a:t>
            </a:r>
            <a:r>
              <a:rPr lang="en-US" sz="2499">
                <a:solidFill>
                  <a:srgbClr val="000000"/>
                </a:solidFill>
                <a:latin typeface="Arial"/>
              </a:rPr>
              <a:t> between 1347 and 1350. The plague was carried by </a:t>
            </a:r>
            <a:r>
              <a:rPr lang="en-US" sz="2499">
                <a:solidFill>
                  <a:srgbClr val="000000"/>
                </a:solidFill>
                <a:latin typeface="Arial Bold"/>
              </a:rPr>
              <a:t>fleas on rats</a:t>
            </a:r>
            <a:r>
              <a:rPr lang="en-US" sz="2499">
                <a:solidFill>
                  <a:srgbClr val="000000"/>
                </a:solidFill>
                <a:latin typeface="Arial"/>
              </a:rPr>
              <a:t> that arrived via ships from the Black Sea area. Symptoms included </a:t>
            </a:r>
            <a:r>
              <a:rPr lang="en-US" sz="2499">
                <a:solidFill>
                  <a:srgbClr val="000000"/>
                </a:solidFill>
                <a:latin typeface="Arial Bold"/>
              </a:rPr>
              <a:t>oozing swellings </a:t>
            </a:r>
            <a:r>
              <a:rPr lang="en-US" sz="2499">
                <a:solidFill>
                  <a:srgbClr val="000000"/>
                </a:solidFill>
                <a:latin typeface="Arial"/>
              </a:rPr>
              <a:t>all over the body, </a:t>
            </a:r>
            <a:r>
              <a:rPr lang="en-US" sz="2499">
                <a:solidFill>
                  <a:srgbClr val="000000"/>
                </a:solidFill>
                <a:latin typeface="Arial Bold"/>
              </a:rPr>
              <a:t>discoloured skin </a:t>
            </a:r>
            <a:r>
              <a:rPr lang="en-US" sz="2499">
                <a:solidFill>
                  <a:srgbClr val="000000"/>
                </a:solidFill>
                <a:latin typeface="Arial"/>
              </a:rPr>
              <a:t>and the </a:t>
            </a:r>
            <a:r>
              <a:rPr lang="en-US" sz="2499">
                <a:solidFill>
                  <a:srgbClr val="000000"/>
                </a:solidFill>
                <a:latin typeface="Arial Bold"/>
              </a:rPr>
              <a:t>lungs </a:t>
            </a:r>
            <a:r>
              <a:rPr lang="en-US" sz="2499">
                <a:solidFill>
                  <a:srgbClr val="000000"/>
                </a:solidFill>
                <a:latin typeface="Arial"/>
              </a:rPr>
              <a:t>filling with </a:t>
            </a:r>
            <a:r>
              <a:rPr lang="en-US" sz="2499">
                <a:solidFill>
                  <a:srgbClr val="000000"/>
                </a:solidFill>
                <a:latin typeface="Arial Bold"/>
              </a:rPr>
              <a:t>phlegm</a:t>
            </a:r>
            <a:r>
              <a:rPr lang="en-US" sz="2499">
                <a:solidFill>
                  <a:srgbClr val="000000"/>
                </a:solidFill>
                <a:latin typeface="Arial"/>
              </a:rPr>
              <a:t>. It was </a:t>
            </a:r>
            <a:r>
              <a:rPr lang="en-US" sz="2499">
                <a:solidFill>
                  <a:srgbClr val="000000"/>
                </a:solidFill>
                <a:latin typeface="Arial Bold"/>
              </a:rPr>
              <a:t>extremely contagious</a:t>
            </a:r>
            <a:r>
              <a:rPr lang="en-US" sz="2499">
                <a:solidFill>
                  <a:srgbClr val="000000"/>
                </a:solidFill>
                <a:latin typeface="Arial"/>
              </a:rPr>
              <a:t>, spreading via sneezing or spitting, or by touching dead bodies which were often left in the streets to be collected. Those infected had a 70-80% chance of dying within a week. Many believed the disease was caused by God’s anger at human sin. Others blamed groups of ‘</a:t>
            </a:r>
            <a:r>
              <a:rPr lang="en-US" sz="2499">
                <a:solidFill>
                  <a:srgbClr val="000000"/>
                </a:solidFill>
                <a:latin typeface="Arial Italics"/>
              </a:rPr>
              <a:t>outsiders</a:t>
            </a:r>
            <a:r>
              <a:rPr lang="en-US" sz="2499">
                <a:solidFill>
                  <a:srgbClr val="000000"/>
                </a:solidFill>
                <a:latin typeface="Arial"/>
              </a:rPr>
              <a:t>’ such as Jews or Moors.</a:t>
            </a:r>
          </a:p>
          <a:p>
            <a:pPr algn="l">
              <a:lnSpc>
                <a:spcPts val="3499"/>
              </a:lnSpc>
            </a:pPr>
            <a:r>
              <a:rPr lang="en-US" sz="2499">
                <a:solidFill>
                  <a:srgbClr val="000000"/>
                </a:solidFill>
                <a:latin typeface="Arial"/>
              </a:rPr>
              <a:t>The death of so many people in such a short space of time changed Europe forever.</a:t>
            </a:r>
          </a:p>
          <a:p>
            <a:pPr algn="l" marL="539749" indent="-269875" lvl="1">
              <a:lnSpc>
                <a:spcPts val="3499"/>
              </a:lnSpc>
              <a:buFont typeface="Arial"/>
              <a:buChar char="•"/>
            </a:pPr>
            <a:r>
              <a:rPr lang="en-US" sz="2499">
                <a:solidFill>
                  <a:srgbClr val="000000"/>
                </a:solidFill>
                <a:latin typeface="Arial"/>
              </a:rPr>
              <a:t>The feudal system, especially serfdom, went into decline because many serfs left their manors to replace people in the towns. This meant that the peasants who remained on the manors could demand better treatment because there was now fewer of them left to do the work.</a:t>
            </a:r>
          </a:p>
          <a:p>
            <a:pPr algn="l" marL="539749" indent="-269875" lvl="1">
              <a:lnSpc>
                <a:spcPts val="3499"/>
              </a:lnSpc>
              <a:buFont typeface="Arial"/>
              <a:buChar char="•"/>
            </a:pPr>
            <a:r>
              <a:rPr lang="en-US" sz="2499">
                <a:solidFill>
                  <a:srgbClr val="000000"/>
                </a:solidFill>
                <a:latin typeface="Arial"/>
              </a:rPr>
              <a:t>Doctors had failed to find a cure for the bubonic plague and began to question their practices. This led to significant changes in medicine during the Renaissance.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33425"/>
            <a:ext cx="15609955" cy="1438275"/>
          </a:xfrm>
          <a:prstGeom prst="rect">
            <a:avLst/>
          </a:prstGeom>
        </p:spPr>
        <p:txBody>
          <a:bodyPr anchor="t" rtlCol="false" tIns="0" lIns="0" bIns="0" rIns="0">
            <a:spAutoFit/>
          </a:bodyPr>
          <a:lstStyle/>
          <a:p>
            <a:pPr algn="l">
              <a:lnSpc>
                <a:spcPts val="10500"/>
              </a:lnSpc>
            </a:pPr>
            <a:r>
              <a:rPr lang="en-US" sz="7500">
                <a:solidFill>
                  <a:srgbClr val="EB00B7"/>
                </a:solidFill>
                <a:latin typeface="Arial Bold"/>
              </a:rPr>
              <a:t>Women's health</a:t>
            </a:r>
          </a:p>
        </p:txBody>
      </p:sp>
      <p:sp>
        <p:nvSpPr>
          <p:cNvPr name="TextBox 8" id="8"/>
          <p:cNvSpPr txBox="true"/>
          <p:nvPr/>
        </p:nvSpPr>
        <p:spPr>
          <a:xfrm rot="0">
            <a:off x="1028700" y="2130424"/>
            <a:ext cx="15609955" cy="475297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Male doctors in the ancient and medieval worlds made little to no attempt to understand differences between men's and women's bodies, especially in areas of reproductive health and childbirth. Doctors did not attend births; only midwives assisted, and they usually had little training beyond their experience of previous births. Women could suffer considerable blood loss during birth and if a problem arose (for example, if the baby was in the wrong position), little could be done for mother or child. In addition, women often contracted infections and died in the days after birth. Maternal childbirth fatalities have been estimated at about 2.5%, or one in 40 - a rate that remained constant from Ancient Rome until the eighteenth century.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71525"/>
            <a:ext cx="15609955" cy="1244599"/>
          </a:xfrm>
          <a:prstGeom prst="rect">
            <a:avLst/>
          </a:prstGeom>
        </p:spPr>
        <p:txBody>
          <a:bodyPr anchor="t" rtlCol="false" tIns="0" lIns="0" bIns="0" rIns="0">
            <a:spAutoFit/>
          </a:bodyPr>
          <a:lstStyle/>
          <a:p>
            <a:pPr algn="l">
              <a:lnSpc>
                <a:spcPts val="9100"/>
              </a:lnSpc>
            </a:pPr>
            <a:r>
              <a:rPr lang="en-US" sz="6500">
                <a:solidFill>
                  <a:srgbClr val="EB00B7"/>
                </a:solidFill>
                <a:latin typeface="Arial Bold"/>
              </a:rPr>
              <a:t>Public Health Care in the Middle Ages</a:t>
            </a:r>
          </a:p>
        </p:txBody>
      </p:sp>
      <p:sp>
        <p:nvSpPr>
          <p:cNvPr name="TextBox 8" id="8"/>
          <p:cNvSpPr txBox="true"/>
          <p:nvPr/>
        </p:nvSpPr>
        <p:spPr>
          <a:xfrm rot="0">
            <a:off x="1028700" y="2130424"/>
            <a:ext cx="15609955" cy="318135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Life craftspeople in the medieval era, doctors' training was through apprenticing with more experienced doctors. There was no consistency to their medical knowledge beyond what they read in ancient manuscripts (where available) and what they were taught. Some countries had medical schools; the doctors who studied there usually served as family physicians to the rich and powerful. Monasteries often looked after the sick, functioning as the first hospitals in many countries.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888604" y="781050"/>
            <a:ext cx="16050656" cy="1235076"/>
          </a:xfrm>
          <a:prstGeom prst="rect">
            <a:avLst/>
          </a:prstGeom>
        </p:spPr>
        <p:txBody>
          <a:bodyPr anchor="t" rtlCol="false" tIns="0" lIns="0" bIns="0" rIns="0">
            <a:spAutoFit/>
          </a:bodyPr>
          <a:lstStyle/>
          <a:p>
            <a:pPr algn="l">
              <a:lnSpc>
                <a:spcPts val="9099"/>
              </a:lnSpc>
            </a:pPr>
            <a:r>
              <a:rPr lang="en-US" sz="6499">
                <a:solidFill>
                  <a:srgbClr val="EB00B7"/>
                </a:solidFill>
                <a:latin typeface="Arial Bold"/>
              </a:rPr>
              <a:t>Questions Pg. 417 (Artefact, 2nd Edition)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rPr>
              <a:t>Where did medieval medical knowledge come from?</a:t>
            </a:r>
          </a:p>
          <a:p>
            <a:pPr algn="l" marL="647702" indent="-323851" lvl="1">
              <a:lnSpc>
                <a:spcPts val="4200"/>
              </a:lnSpc>
              <a:buAutoNum type="arabicPeriod" startAt="1"/>
            </a:pPr>
            <a:r>
              <a:rPr lang="en-US" sz="3000">
                <a:solidFill>
                  <a:srgbClr val="000000"/>
                </a:solidFill>
                <a:latin typeface="Arial"/>
              </a:rPr>
              <a:t>What were the common treatments for sickness in the Middle Ages?</a:t>
            </a:r>
          </a:p>
          <a:p>
            <a:pPr algn="l" marL="647702" indent="-323851" lvl="1">
              <a:lnSpc>
                <a:spcPts val="4200"/>
              </a:lnSpc>
              <a:buAutoNum type="arabicPeriod" startAt="1"/>
            </a:pPr>
            <a:r>
              <a:rPr lang="en-US" sz="3000">
                <a:solidFill>
                  <a:srgbClr val="000000"/>
                </a:solidFill>
                <a:latin typeface="Arial"/>
              </a:rPr>
              <a:t>How did living conditions in the Middle Ages contribute to the spread of disease?</a:t>
            </a:r>
          </a:p>
          <a:p>
            <a:pPr algn="l" marL="647702" indent="-323851" lvl="1">
              <a:lnSpc>
                <a:spcPts val="4200"/>
              </a:lnSpc>
              <a:buAutoNum type="arabicPeriod" startAt="1"/>
            </a:pPr>
            <a:r>
              <a:rPr lang="en-US" sz="3000">
                <a:solidFill>
                  <a:srgbClr val="000000"/>
                </a:solidFill>
                <a:latin typeface="Arial"/>
              </a:rPr>
              <a:t>Describe the medical treatment offered to women in the ancient and medieval worlds.</a:t>
            </a:r>
          </a:p>
          <a:p>
            <a:pPr algn="l" marL="647702" indent="-323851" lvl="1">
              <a:lnSpc>
                <a:spcPts val="4200"/>
              </a:lnSpc>
              <a:buAutoNum type="arabicPeriod" startAt="1"/>
            </a:pPr>
            <a:r>
              <a:rPr lang="en-US" sz="3000">
                <a:solidFill>
                  <a:srgbClr val="000000"/>
                </a:solidFill>
                <a:latin typeface="Arial"/>
              </a:rPr>
              <a:t>‘There was little progress in medical knowledge between the ancient and medieval times’. Do you agree or disagree with this statement? Explain your answer.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sz="5000">
                <a:solidFill>
                  <a:srgbClr val="FF33CC"/>
                </a:solidFill>
                <a:latin typeface="Arial Bold"/>
              </a:rPr>
              <a:t>32.3: HEALTH AND MEDICINE DURING THE RENAISSANCE</a:t>
            </a:r>
          </a:p>
        </p:txBody>
      </p:sp>
      <p:sp>
        <p:nvSpPr>
          <p:cNvPr name="TextBox 4" id="4"/>
          <p:cNvSpPr txBox="true"/>
          <p:nvPr/>
        </p:nvSpPr>
        <p:spPr>
          <a:xfrm rot="0">
            <a:off x="190130" y="3997635"/>
            <a:ext cx="17907739" cy="815975"/>
          </a:xfrm>
          <a:prstGeom prst="rect">
            <a:avLst/>
          </a:prstGeom>
        </p:spPr>
        <p:txBody>
          <a:bodyPr anchor="t" rtlCol="false" tIns="0" lIns="0" bIns="0" rIns="0">
            <a:spAutoFit/>
          </a:bodyPr>
          <a:lstStyle/>
          <a:p>
            <a:pPr algn="ctr">
              <a:lnSpc>
                <a:spcPts val="6324"/>
              </a:lnSpc>
            </a:pPr>
            <a:r>
              <a:rPr lang="en-US" sz="5499" spc="1099">
                <a:solidFill>
                  <a:srgbClr val="FFFFFF"/>
                </a:solidFill>
                <a:latin typeface="Daydream"/>
              </a:rPr>
              <a:t>32.3: health and medicine during the renaissance</a:t>
            </a:r>
          </a:p>
        </p:txBody>
      </p:sp>
      <p:sp>
        <p:nvSpPr>
          <p:cNvPr name="TextBox 5" id="5"/>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32</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550 BC -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1" id="11"/>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a:solidFill>
                  <a:srgbClr val="FF33CC"/>
                </a:solidFill>
                <a:latin typeface="Arial Bold"/>
              </a:rPr>
              <a:t>Strand Two &amp; Three: The History of the World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7" id="7"/>
          <p:cNvGrpSpPr/>
          <p:nvPr/>
        </p:nvGrpSpPr>
        <p:grpSpPr>
          <a:xfrm rot="0">
            <a:off x="2315553" y="5164247"/>
            <a:ext cx="2155633" cy="963002"/>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FF33CC"/>
            </a:solidFill>
          </p:spPr>
        </p:sp>
        <p:sp>
          <p:nvSpPr>
            <p:cNvPr name="TextBox 9" id="9"/>
            <p:cNvSpPr txBox="true"/>
            <p:nvPr/>
          </p:nvSpPr>
          <p:spPr>
            <a:xfrm>
              <a:off x="177800" y="-47625"/>
              <a:ext cx="655707"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rPr>
                <a:t>1500s</a:t>
              </a:r>
            </a:p>
          </p:txBody>
        </p:sp>
      </p:grpSp>
      <p:grpSp>
        <p:nvGrpSpPr>
          <p:cNvPr name="Group 10" id="10"/>
          <p:cNvGrpSpPr/>
          <p:nvPr/>
        </p:nvGrpSpPr>
        <p:grpSpPr>
          <a:xfrm rot="0">
            <a:off x="4188226" y="5164247"/>
            <a:ext cx="2053529" cy="963002"/>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FF33CC"/>
            </a:solidFill>
          </p:spPr>
        </p:sp>
        <p:sp>
          <p:nvSpPr>
            <p:cNvPr name="TextBox 12" id="12"/>
            <p:cNvSpPr txBox="true"/>
            <p:nvPr/>
          </p:nvSpPr>
          <p:spPr>
            <a:xfrm>
              <a:off x="177800" y="-47625"/>
              <a:ext cx="612618"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rPr>
                <a:t>1670s</a:t>
              </a:r>
            </a:p>
          </p:txBody>
        </p:sp>
      </p:grpSp>
      <p:grpSp>
        <p:nvGrpSpPr>
          <p:cNvPr name="Group 13" id="13"/>
          <p:cNvGrpSpPr/>
          <p:nvPr/>
        </p:nvGrpSpPr>
        <p:grpSpPr>
          <a:xfrm rot="0">
            <a:off x="5997013" y="5164247"/>
            <a:ext cx="2130006" cy="963002"/>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FF33CC"/>
            </a:solidFill>
          </p:spPr>
        </p:sp>
        <p:sp>
          <p:nvSpPr>
            <p:cNvPr name="TextBox 15" id="15"/>
            <p:cNvSpPr txBox="true"/>
            <p:nvPr/>
          </p:nvSpPr>
          <p:spPr>
            <a:xfrm>
              <a:off x="177800" y="-47625"/>
              <a:ext cx="644892"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rPr>
                <a:t>1796</a:t>
              </a:r>
            </a:p>
          </p:txBody>
        </p:sp>
      </p:grpSp>
      <p:sp>
        <p:nvSpPr>
          <p:cNvPr name="AutoShape 16" id="16"/>
          <p:cNvSpPr/>
          <p:nvPr/>
        </p:nvSpPr>
        <p:spPr>
          <a:xfrm flipV="true">
            <a:off x="3365073" y="6317304"/>
            <a:ext cx="0" cy="2263223"/>
          </a:xfrm>
          <a:prstGeom prst="line">
            <a:avLst/>
          </a:prstGeom>
          <a:ln cap="flat" w="9525">
            <a:solidFill>
              <a:srgbClr val="FF33CC"/>
            </a:solidFill>
            <a:prstDash val="solid"/>
            <a:headEnd type="none" len="sm" w="sm"/>
            <a:tailEnd type="none" len="sm" w="sm"/>
          </a:ln>
        </p:spPr>
      </p:sp>
      <p:grpSp>
        <p:nvGrpSpPr>
          <p:cNvPr name="Group 17" id="17"/>
          <p:cNvGrpSpPr/>
          <p:nvPr/>
        </p:nvGrpSpPr>
        <p:grpSpPr>
          <a:xfrm rot="0">
            <a:off x="7837170" y="5164247"/>
            <a:ext cx="2155633" cy="963002"/>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FF33CC"/>
            </a:solidFill>
          </p:spPr>
        </p:sp>
        <p:sp>
          <p:nvSpPr>
            <p:cNvPr name="TextBox 19" id="19"/>
            <p:cNvSpPr txBox="true"/>
            <p:nvPr/>
          </p:nvSpPr>
          <p:spPr>
            <a:xfrm>
              <a:off x="177800" y="-47625"/>
              <a:ext cx="655707"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rPr>
                <a:t>1870s</a:t>
              </a:r>
            </a:p>
          </p:txBody>
        </p:sp>
      </p:grpSp>
      <p:grpSp>
        <p:nvGrpSpPr>
          <p:cNvPr name="Group 20" id="20"/>
          <p:cNvGrpSpPr/>
          <p:nvPr/>
        </p:nvGrpSpPr>
        <p:grpSpPr>
          <a:xfrm rot="0">
            <a:off x="9709843" y="5164247"/>
            <a:ext cx="2053529" cy="963002"/>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FF33CC"/>
            </a:solidFill>
          </p:spPr>
        </p:sp>
        <p:sp>
          <p:nvSpPr>
            <p:cNvPr name="TextBox 22" id="22"/>
            <p:cNvSpPr txBox="true"/>
            <p:nvPr/>
          </p:nvSpPr>
          <p:spPr>
            <a:xfrm>
              <a:off x="177800" y="-47625"/>
              <a:ext cx="612618"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rPr>
                <a:t>1910s</a:t>
              </a:r>
            </a:p>
          </p:txBody>
        </p:sp>
      </p:grpSp>
      <p:grpSp>
        <p:nvGrpSpPr>
          <p:cNvPr name="Group 23" id="23"/>
          <p:cNvGrpSpPr/>
          <p:nvPr/>
        </p:nvGrpSpPr>
        <p:grpSpPr>
          <a:xfrm rot="0">
            <a:off x="11518630" y="5164247"/>
            <a:ext cx="2130006" cy="963002"/>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FF33CC"/>
            </a:solidFill>
          </p:spPr>
        </p:sp>
        <p:sp>
          <p:nvSpPr>
            <p:cNvPr name="TextBox 25" id="25"/>
            <p:cNvSpPr txBox="true"/>
            <p:nvPr/>
          </p:nvSpPr>
          <p:spPr>
            <a:xfrm>
              <a:off x="177800" y="-47625"/>
              <a:ext cx="644892"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rPr>
                <a:t>1920s</a:t>
              </a:r>
            </a:p>
          </p:txBody>
        </p:sp>
      </p:grpSp>
      <p:grpSp>
        <p:nvGrpSpPr>
          <p:cNvPr name="Group 26" id="26"/>
          <p:cNvGrpSpPr/>
          <p:nvPr/>
        </p:nvGrpSpPr>
        <p:grpSpPr>
          <a:xfrm rot="0">
            <a:off x="13362097" y="5164247"/>
            <a:ext cx="2155633" cy="963002"/>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FF33CC"/>
            </a:solidFill>
          </p:spPr>
        </p:sp>
        <p:sp>
          <p:nvSpPr>
            <p:cNvPr name="TextBox 28" id="28"/>
            <p:cNvSpPr txBox="true"/>
            <p:nvPr/>
          </p:nvSpPr>
          <p:spPr>
            <a:xfrm>
              <a:off x="177800" y="-47625"/>
              <a:ext cx="655707"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rPr>
                <a:t>1960s</a:t>
              </a:r>
            </a:p>
          </p:txBody>
        </p:sp>
      </p:grpSp>
      <p:grpSp>
        <p:nvGrpSpPr>
          <p:cNvPr name="Group 29" id="29"/>
          <p:cNvGrpSpPr/>
          <p:nvPr/>
        </p:nvGrpSpPr>
        <p:grpSpPr>
          <a:xfrm rot="0">
            <a:off x="2011746" y="7572199"/>
            <a:ext cx="2763247" cy="1256876"/>
            <a:chOff x="0" y="0"/>
            <a:chExt cx="689010" cy="313400"/>
          </a:xfrm>
        </p:grpSpPr>
        <p:sp>
          <p:nvSpPr>
            <p:cNvPr name="Freeform 30" id="3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31" id="31"/>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AutoShape 32" id="32"/>
          <p:cNvSpPr/>
          <p:nvPr/>
        </p:nvSpPr>
        <p:spPr>
          <a:xfrm flipV="true">
            <a:off x="6917414" y="6317304"/>
            <a:ext cx="0" cy="2263223"/>
          </a:xfrm>
          <a:prstGeom prst="line">
            <a:avLst/>
          </a:prstGeom>
          <a:ln cap="flat" w="9525">
            <a:solidFill>
              <a:srgbClr val="FF33CC"/>
            </a:solidFill>
            <a:prstDash val="solid"/>
            <a:headEnd type="none" len="sm" w="sm"/>
            <a:tailEnd type="none" len="sm" w="sm"/>
          </a:ln>
        </p:spPr>
      </p:sp>
      <p:grpSp>
        <p:nvGrpSpPr>
          <p:cNvPr name="Group 33" id="33"/>
          <p:cNvGrpSpPr/>
          <p:nvPr/>
        </p:nvGrpSpPr>
        <p:grpSpPr>
          <a:xfrm rot="0">
            <a:off x="5471050" y="7575871"/>
            <a:ext cx="2763247" cy="1256876"/>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35" id="35"/>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AutoShape 36" id="36"/>
          <p:cNvSpPr/>
          <p:nvPr/>
        </p:nvSpPr>
        <p:spPr>
          <a:xfrm flipV="true">
            <a:off x="10759363" y="6316313"/>
            <a:ext cx="0" cy="2263223"/>
          </a:xfrm>
          <a:prstGeom prst="line">
            <a:avLst/>
          </a:prstGeom>
          <a:ln cap="flat" w="9525">
            <a:solidFill>
              <a:srgbClr val="FF33CC"/>
            </a:solidFill>
            <a:prstDash val="solid"/>
            <a:headEnd type="none" len="sm" w="sm"/>
            <a:tailEnd type="none" len="sm" w="sm"/>
          </a:ln>
        </p:spPr>
      </p:sp>
      <p:grpSp>
        <p:nvGrpSpPr>
          <p:cNvPr name="Group 37" id="37"/>
          <p:cNvGrpSpPr/>
          <p:nvPr/>
        </p:nvGrpSpPr>
        <p:grpSpPr>
          <a:xfrm rot="0">
            <a:off x="9423429" y="7571209"/>
            <a:ext cx="2763247" cy="1256876"/>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39" id="39"/>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AutoShape 40" id="40"/>
          <p:cNvSpPr/>
          <p:nvPr/>
        </p:nvSpPr>
        <p:spPr>
          <a:xfrm flipV="true">
            <a:off x="14432840" y="6315323"/>
            <a:ext cx="0" cy="2263223"/>
          </a:xfrm>
          <a:prstGeom prst="line">
            <a:avLst/>
          </a:prstGeom>
          <a:ln cap="flat" w="9525">
            <a:solidFill>
              <a:srgbClr val="FF33CC"/>
            </a:solidFill>
            <a:prstDash val="solid"/>
            <a:headEnd type="none" len="sm" w="sm"/>
            <a:tailEnd type="none" len="sm" w="sm"/>
          </a:ln>
        </p:spPr>
      </p:sp>
      <p:grpSp>
        <p:nvGrpSpPr>
          <p:cNvPr name="Group 41" id="41"/>
          <p:cNvGrpSpPr/>
          <p:nvPr/>
        </p:nvGrpSpPr>
        <p:grpSpPr>
          <a:xfrm rot="0">
            <a:off x="13058290" y="7570219"/>
            <a:ext cx="2763247" cy="1256876"/>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43" id="43"/>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AutoShape 44" id="44"/>
          <p:cNvSpPr/>
          <p:nvPr/>
        </p:nvSpPr>
        <p:spPr>
          <a:xfrm flipV="true">
            <a:off x="5207916" y="2720887"/>
            <a:ext cx="0" cy="2263223"/>
          </a:xfrm>
          <a:prstGeom prst="line">
            <a:avLst/>
          </a:prstGeom>
          <a:ln cap="flat" w="9525">
            <a:solidFill>
              <a:srgbClr val="FF33CC"/>
            </a:solidFill>
            <a:prstDash val="solid"/>
            <a:headEnd type="none" len="sm" w="sm"/>
            <a:tailEnd type="none" len="sm" w="sm"/>
          </a:ln>
        </p:spPr>
      </p:sp>
      <p:grpSp>
        <p:nvGrpSpPr>
          <p:cNvPr name="Group 45" id="45"/>
          <p:cNvGrpSpPr/>
          <p:nvPr/>
        </p:nvGrpSpPr>
        <p:grpSpPr>
          <a:xfrm rot="0">
            <a:off x="3833367" y="2460354"/>
            <a:ext cx="2763247" cy="1256876"/>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47" id="47"/>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AutoShape 48" id="48"/>
          <p:cNvSpPr/>
          <p:nvPr/>
        </p:nvSpPr>
        <p:spPr>
          <a:xfrm flipV="true">
            <a:off x="8907912" y="2720887"/>
            <a:ext cx="0" cy="2263223"/>
          </a:xfrm>
          <a:prstGeom prst="line">
            <a:avLst/>
          </a:prstGeom>
          <a:ln cap="flat" w="9525">
            <a:solidFill>
              <a:srgbClr val="FF33CC"/>
            </a:solidFill>
            <a:prstDash val="solid"/>
            <a:headEnd type="none" len="sm" w="sm"/>
            <a:tailEnd type="none" len="sm" w="sm"/>
          </a:ln>
        </p:spPr>
      </p:sp>
      <p:grpSp>
        <p:nvGrpSpPr>
          <p:cNvPr name="Group 49" id="49"/>
          <p:cNvGrpSpPr/>
          <p:nvPr/>
        </p:nvGrpSpPr>
        <p:grpSpPr>
          <a:xfrm rot="0">
            <a:off x="7533363" y="2460354"/>
            <a:ext cx="2763247" cy="1256876"/>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51" id="51"/>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AutoShape 52" id="52"/>
          <p:cNvSpPr/>
          <p:nvPr/>
        </p:nvSpPr>
        <p:spPr>
          <a:xfrm flipV="true">
            <a:off x="12576559" y="2715885"/>
            <a:ext cx="0" cy="2263223"/>
          </a:xfrm>
          <a:prstGeom prst="line">
            <a:avLst/>
          </a:prstGeom>
          <a:ln cap="flat" w="9525">
            <a:solidFill>
              <a:srgbClr val="FF33CC"/>
            </a:solidFill>
            <a:prstDash val="solid"/>
            <a:headEnd type="none" len="sm" w="sm"/>
            <a:tailEnd type="none" len="sm" w="sm"/>
          </a:ln>
        </p:spPr>
      </p:sp>
      <p:grpSp>
        <p:nvGrpSpPr>
          <p:cNvPr name="Group 53" id="53"/>
          <p:cNvGrpSpPr/>
          <p:nvPr/>
        </p:nvGrpSpPr>
        <p:grpSpPr>
          <a:xfrm rot="0">
            <a:off x="11202010" y="2455353"/>
            <a:ext cx="2763247" cy="1256876"/>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55" id="55"/>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Freeform 56" id="56"/>
          <p:cNvSpPr/>
          <p:nvPr/>
        </p:nvSpPr>
        <p:spPr>
          <a:xfrm flipH="false" flipV="false" rot="0">
            <a:off x="13393888" y="23179"/>
            <a:ext cx="2139143" cy="1871750"/>
          </a:xfrm>
          <a:custGeom>
            <a:avLst/>
            <a:gdLst/>
            <a:ahLst/>
            <a:cxnLst/>
            <a:rect r="r" b="b" t="t" l="l"/>
            <a:pathLst>
              <a:path h="1871750" w="2139143">
                <a:moveTo>
                  <a:pt x="0" y="0"/>
                </a:moveTo>
                <a:lnTo>
                  <a:pt x="2139143" y="0"/>
                </a:lnTo>
                <a:lnTo>
                  <a:pt x="2139143" y="1871751"/>
                </a:lnTo>
                <a:lnTo>
                  <a:pt x="0" y="18717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7" id="57"/>
          <p:cNvGrpSpPr/>
          <p:nvPr/>
        </p:nvGrpSpPr>
        <p:grpSpPr>
          <a:xfrm rot="0">
            <a:off x="5203898" y="530519"/>
            <a:ext cx="7140439" cy="546230"/>
            <a:chOff x="0" y="0"/>
            <a:chExt cx="1740311" cy="133131"/>
          </a:xfrm>
        </p:grpSpPr>
        <p:sp>
          <p:nvSpPr>
            <p:cNvPr name="Freeform 58" id="58"/>
            <p:cNvSpPr/>
            <p:nvPr/>
          </p:nvSpPr>
          <p:spPr>
            <a:xfrm flipH="false" flipV="false" rot="0">
              <a:off x="0" y="0"/>
              <a:ext cx="1740311" cy="133131"/>
            </a:xfrm>
            <a:custGeom>
              <a:avLst/>
              <a:gdLst/>
              <a:ahLst/>
              <a:cxnLst/>
              <a:rect r="r" b="b" t="t" l="l"/>
              <a:pathLst>
                <a:path h="133131" w="1740311">
                  <a:moveTo>
                    <a:pt x="4337" y="0"/>
                  </a:moveTo>
                  <a:lnTo>
                    <a:pt x="1735974" y="0"/>
                  </a:lnTo>
                  <a:cubicBezTo>
                    <a:pt x="1738369" y="0"/>
                    <a:pt x="1740311" y="1942"/>
                    <a:pt x="1740311" y="4337"/>
                  </a:cubicBezTo>
                  <a:lnTo>
                    <a:pt x="1740311" y="128794"/>
                  </a:lnTo>
                  <a:cubicBezTo>
                    <a:pt x="1740311" y="129944"/>
                    <a:pt x="1739854" y="131047"/>
                    <a:pt x="1739041" y="131860"/>
                  </a:cubicBezTo>
                  <a:cubicBezTo>
                    <a:pt x="1738227" y="132674"/>
                    <a:pt x="1737124" y="133131"/>
                    <a:pt x="1735974" y="133131"/>
                  </a:cubicBezTo>
                  <a:lnTo>
                    <a:pt x="4337" y="133131"/>
                  </a:lnTo>
                  <a:cubicBezTo>
                    <a:pt x="1942" y="133131"/>
                    <a:pt x="0" y="131189"/>
                    <a:pt x="0" y="128794"/>
                  </a:cubicBezTo>
                  <a:lnTo>
                    <a:pt x="0" y="4337"/>
                  </a:lnTo>
                  <a:cubicBezTo>
                    <a:pt x="0" y="3187"/>
                    <a:pt x="457" y="2084"/>
                    <a:pt x="1270" y="1270"/>
                  </a:cubicBezTo>
                  <a:cubicBezTo>
                    <a:pt x="2084" y="457"/>
                    <a:pt x="3187" y="0"/>
                    <a:pt x="4337" y="0"/>
                  </a:cubicBezTo>
                  <a:close/>
                </a:path>
              </a:pathLst>
            </a:custGeom>
            <a:solidFill>
              <a:srgbClr val="FF33CC"/>
            </a:solidFill>
          </p:spPr>
        </p:sp>
        <p:sp>
          <p:nvSpPr>
            <p:cNvPr name="TextBox 59" id="59"/>
            <p:cNvSpPr txBox="true"/>
            <p:nvPr/>
          </p:nvSpPr>
          <p:spPr>
            <a:xfrm>
              <a:off x="0" y="-47625"/>
              <a:ext cx="1740311" cy="180756"/>
            </a:xfrm>
            <a:prstGeom prst="rect">
              <a:avLst/>
            </a:prstGeom>
          </p:spPr>
          <p:txBody>
            <a:bodyPr anchor="ctr" rtlCol="false" tIns="77197" lIns="77197" bIns="77197" rIns="77197"/>
            <a:lstStyle/>
            <a:p>
              <a:pPr algn="ctr">
                <a:lnSpc>
                  <a:spcPts val="3551"/>
                </a:lnSpc>
              </a:pPr>
              <a:r>
                <a:rPr lang="en-US" sz="2573" spc="252">
                  <a:solidFill>
                    <a:srgbClr val="FFFFFF"/>
                  </a:solidFill>
                  <a:latin typeface="Questrial"/>
                </a:rPr>
                <a:t>PATTERNS OF CHANGE IN MEDICINE</a:t>
              </a:r>
            </a:p>
          </p:txBody>
        </p:sp>
      </p:grpSp>
      <p:sp>
        <p:nvSpPr>
          <p:cNvPr name="Freeform 60" id="60"/>
          <p:cNvSpPr/>
          <p:nvPr/>
        </p:nvSpPr>
        <p:spPr>
          <a:xfrm flipH="false" flipV="false" rot="0">
            <a:off x="2015203" y="158684"/>
            <a:ext cx="961961" cy="1626996"/>
          </a:xfrm>
          <a:custGeom>
            <a:avLst/>
            <a:gdLst/>
            <a:ahLst/>
            <a:cxnLst/>
            <a:rect r="r" b="b" t="t" l="l"/>
            <a:pathLst>
              <a:path h="1626996" w="961961">
                <a:moveTo>
                  <a:pt x="0" y="0"/>
                </a:moveTo>
                <a:lnTo>
                  <a:pt x="961962" y="0"/>
                </a:lnTo>
                <a:lnTo>
                  <a:pt x="961962" y="1626996"/>
                </a:lnTo>
                <a:lnTo>
                  <a:pt x="0" y="16269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2611257" y="8832747"/>
            <a:ext cx="1432439" cy="1454253"/>
          </a:xfrm>
          <a:custGeom>
            <a:avLst/>
            <a:gdLst/>
            <a:ahLst/>
            <a:cxnLst/>
            <a:rect r="r" b="b" t="t" l="l"/>
            <a:pathLst>
              <a:path h="1454253" w="1432439">
                <a:moveTo>
                  <a:pt x="0" y="0"/>
                </a:moveTo>
                <a:lnTo>
                  <a:pt x="1432439" y="0"/>
                </a:lnTo>
                <a:lnTo>
                  <a:pt x="1432439" y="1454253"/>
                </a:lnTo>
                <a:lnTo>
                  <a:pt x="0" y="145425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6208792" y="8844611"/>
            <a:ext cx="1431571" cy="1442389"/>
          </a:xfrm>
          <a:custGeom>
            <a:avLst/>
            <a:gdLst/>
            <a:ahLst/>
            <a:cxnLst/>
            <a:rect r="r" b="b" t="t" l="l"/>
            <a:pathLst>
              <a:path h="1442389" w="1431571">
                <a:moveTo>
                  <a:pt x="0" y="0"/>
                </a:moveTo>
                <a:lnTo>
                  <a:pt x="1431571" y="0"/>
                </a:lnTo>
                <a:lnTo>
                  <a:pt x="1431571" y="1442389"/>
                </a:lnTo>
                <a:lnTo>
                  <a:pt x="0" y="144238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false" flipV="false" rot="0">
            <a:off x="1830248" y="2401977"/>
            <a:ext cx="1702655" cy="2630507"/>
          </a:xfrm>
          <a:custGeom>
            <a:avLst/>
            <a:gdLst/>
            <a:ahLst/>
            <a:cxnLst/>
            <a:rect r="r" b="b" t="t" l="l"/>
            <a:pathLst>
              <a:path h="2630507" w="1702655">
                <a:moveTo>
                  <a:pt x="0" y="0"/>
                </a:moveTo>
                <a:lnTo>
                  <a:pt x="1702656" y="0"/>
                </a:lnTo>
                <a:lnTo>
                  <a:pt x="1702656" y="2630507"/>
                </a:lnTo>
                <a:lnTo>
                  <a:pt x="0" y="263050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4" id="64"/>
          <p:cNvSpPr/>
          <p:nvPr/>
        </p:nvSpPr>
        <p:spPr>
          <a:xfrm flipH="false" flipV="false" rot="0">
            <a:off x="6454766" y="3717231"/>
            <a:ext cx="1447017" cy="1447017"/>
          </a:xfrm>
          <a:custGeom>
            <a:avLst/>
            <a:gdLst/>
            <a:ahLst/>
            <a:cxnLst/>
            <a:rect r="r" b="b" t="t" l="l"/>
            <a:pathLst>
              <a:path h="1447017" w="1447017">
                <a:moveTo>
                  <a:pt x="0" y="0"/>
                </a:moveTo>
                <a:lnTo>
                  <a:pt x="1447017" y="0"/>
                </a:lnTo>
                <a:lnTo>
                  <a:pt x="1447017" y="1447016"/>
                </a:lnTo>
                <a:lnTo>
                  <a:pt x="0" y="144701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5" id="65"/>
          <p:cNvSpPr/>
          <p:nvPr/>
        </p:nvSpPr>
        <p:spPr>
          <a:xfrm flipH="false" flipV="false" rot="0">
            <a:off x="14124590" y="2009230"/>
            <a:ext cx="2127423" cy="2630507"/>
          </a:xfrm>
          <a:custGeom>
            <a:avLst/>
            <a:gdLst/>
            <a:ahLst/>
            <a:cxnLst/>
            <a:rect r="r" b="b" t="t" l="l"/>
            <a:pathLst>
              <a:path h="2630507" w="2127423">
                <a:moveTo>
                  <a:pt x="0" y="0"/>
                </a:moveTo>
                <a:lnTo>
                  <a:pt x="2127422" y="0"/>
                </a:lnTo>
                <a:lnTo>
                  <a:pt x="2127422" y="2630507"/>
                </a:lnTo>
                <a:lnTo>
                  <a:pt x="0" y="263050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6" id="66"/>
          <p:cNvSpPr/>
          <p:nvPr/>
        </p:nvSpPr>
        <p:spPr>
          <a:xfrm flipH="false" flipV="false" rot="0">
            <a:off x="9208525" y="8827095"/>
            <a:ext cx="1377785" cy="1459905"/>
          </a:xfrm>
          <a:custGeom>
            <a:avLst/>
            <a:gdLst/>
            <a:ahLst/>
            <a:cxnLst/>
            <a:rect r="r" b="b" t="t" l="l"/>
            <a:pathLst>
              <a:path h="1459905" w="1377785">
                <a:moveTo>
                  <a:pt x="0" y="0"/>
                </a:moveTo>
                <a:lnTo>
                  <a:pt x="1377786" y="0"/>
                </a:lnTo>
                <a:lnTo>
                  <a:pt x="1377786" y="1459905"/>
                </a:lnTo>
                <a:lnTo>
                  <a:pt x="0" y="145990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7" id="67"/>
          <p:cNvSpPr/>
          <p:nvPr/>
        </p:nvSpPr>
        <p:spPr>
          <a:xfrm flipH="false" flipV="false" rot="0">
            <a:off x="11076414" y="8883255"/>
            <a:ext cx="1373916" cy="1403745"/>
          </a:xfrm>
          <a:custGeom>
            <a:avLst/>
            <a:gdLst/>
            <a:ahLst/>
            <a:cxnLst/>
            <a:rect r="r" b="b" t="t" l="l"/>
            <a:pathLst>
              <a:path h="1403745" w="1373916">
                <a:moveTo>
                  <a:pt x="0" y="0"/>
                </a:moveTo>
                <a:lnTo>
                  <a:pt x="1373916" y="0"/>
                </a:lnTo>
                <a:lnTo>
                  <a:pt x="1373916" y="1403745"/>
                </a:lnTo>
                <a:lnTo>
                  <a:pt x="0" y="140374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8" id="68"/>
          <p:cNvSpPr/>
          <p:nvPr/>
        </p:nvSpPr>
        <p:spPr>
          <a:xfrm flipH="false" flipV="false" rot="0">
            <a:off x="13378676" y="8883255"/>
            <a:ext cx="2056769" cy="1403745"/>
          </a:xfrm>
          <a:custGeom>
            <a:avLst/>
            <a:gdLst/>
            <a:ahLst/>
            <a:cxnLst/>
            <a:rect r="r" b="b" t="t" l="l"/>
            <a:pathLst>
              <a:path h="1403745" w="2056769">
                <a:moveTo>
                  <a:pt x="0" y="0"/>
                </a:moveTo>
                <a:lnTo>
                  <a:pt x="2056769" y="0"/>
                </a:lnTo>
                <a:lnTo>
                  <a:pt x="2056769" y="1403745"/>
                </a:lnTo>
                <a:lnTo>
                  <a:pt x="0" y="140374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69" id="69"/>
          <p:cNvSpPr txBox="true"/>
          <p:nvPr/>
        </p:nvSpPr>
        <p:spPr>
          <a:xfrm rot="0">
            <a:off x="3964584" y="2582769"/>
            <a:ext cx="2490182" cy="1025727"/>
          </a:xfrm>
          <a:prstGeom prst="rect">
            <a:avLst/>
          </a:prstGeom>
        </p:spPr>
        <p:txBody>
          <a:bodyPr anchor="t" rtlCol="false" tIns="0" lIns="0" bIns="0" rIns="0">
            <a:spAutoFit/>
          </a:bodyPr>
          <a:lstStyle/>
          <a:p>
            <a:pPr algn="ctr" marL="0" indent="0" lvl="0">
              <a:lnSpc>
                <a:spcPts val="2075"/>
              </a:lnSpc>
              <a:spcBef>
                <a:spcPct val="0"/>
              </a:spcBef>
            </a:pPr>
            <a:r>
              <a:rPr lang="en-US" sz="1504" spc="147">
                <a:solidFill>
                  <a:srgbClr val="FF33CC"/>
                </a:solidFill>
                <a:latin typeface="Raleway Bold"/>
              </a:rPr>
              <a:t>Antonie van Leeuwenhoek</a:t>
            </a:r>
            <a:r>
              <a:rPr lang="en-US" sz="1504" spc="147">
                <a:solidFill>
                  <a:srgbClr val="000000"/>
                </a:solidFill>
                <a:latin typeface="Raleway"/>
              </a:rPr>
              <a:t> invents the </a:t>
            </a:r>
            <a:r>
              <a:rPr lang="en-US" sz="1504" spc="147">
                <a:solidFill>
                  <a:srgbClr val="FF33CC"/>
                </a:solidFill>
                <a:latin typeface="Raleway Bold"/>
              </a:rPr>
              <a:t>single-lens microscope</a:t>
            </a:r>
          </a:p>
        </p:txBody>
      </p:sp>
      <p:sp>
        <p:nvSpPr>
          <p:cNvPr name="TextBox 70" id="70"/>
          <p:cNvSpPr txBox="true"/>
          <p:nvPr/>
        </p:nvSpPr>
        <p:spPr>
          <a:xfrm rot="0">
            <a:off x="7669895" y="2582769"/>
            <a:ext cx="2490182" cy="1025727"/>
          </a:xfrm>
          <a:prstGeom prst="rect">
            <a:avLst/>
          </a:prstGeom>
        </p:spPr>
        <p:txBody>
          <a:bodyPr anchor="t" rtlCol="false" tIns="0" lIns="0" bIns="0" rIns="0">
            <a:spAutoFit/>
          </a:bodyPr>
          <a:lstStyle/>
          <a:p>
            <a:pPr algn="ctr" marL="0" indent="0" lvl="0">
              <a:lnSpc>
                <a:spcPts val="2075"/>
              </a:lnSpc>
              <a:spcBef>
                <a:spcPct val="0"/>
              </a:spcBef>
            </a:pPr>
            <a:r>
              <a:rPr lang="en-US" sz="1504" spc="147">
                <a:solidFill>
                  <a:srgbClr val="FF33CC"/>
                </a:solidFill>
                <a:latin typeface="Raleway Bold"/>
              </a:rPr>
              <a:t>Robert Koch</a:t>
            </a:r>
            <a:r>
              <a:rPr lang="en-US" sz="1504" spc="147">
                <a:solidFill>
                  <a:srgbClr val="000000"/>
                </a:solidFill>
                <a:latin typeface="Raleway Bold"/>
              </a:rPr>
              <a:t> </a:t>
            </a:r>
            <a:r>
              <a:rPr lang="en-US" sz="1504" spc="147">
                <a:solidFill>
                  <a:srgbClr val="000000"/>
                </a:solidFill>
                <a:latin typeface="Raleway"/>
              </a:rPr>
              <a:t>identifies the bacteria that causes </a:t>
            </a:r>
            <a:r>
              <a:rPr lang="en-US" sz="1504" spc="147">
                <a:solidFill>
                  <a:srgbClr val="FF33CC"/>
                </a:solidFill>
                <a:latin typeface="Raleway Bold"/>
              </a:rPr>
              <a:t>cholera</a:t>
            </a:r>
            <a:r>
              <a:rPr lang="en-US" sz="1504" spc="147">
                <a:solidFill>
                  <a:srgbClr val="000000"/>
                </a:solidFill>
                <a:latin typeface="Raleway Bold"/>
              </a:rPr>
              <a:t> </a:t>
            </a:r>
            <a:r>
              <a:rPr lang="en-US" sz="1504" spc="147">
                <a:solidFill>
                  <a:srgbClr val="000000"/>
                </a:solidFill>
                <a:latin typeface="Raleway"/>
              </a:rPr>
              <a:t>and </a:t>
            </a:r>
            <a:r>
              <a:rPr lang="en-US" sz="1504" spc="147">
                <a:solidFill>
                  <a:srgbClr val="FF33CC"/>
                </a:solidFill>
                <a:latin typeface="Raleway Bold"/>
              </a:rPr>
              <a:t>tuberculosis</a:t>
            </a:r>
            <a:r>
              <a:rPr lang="en-US" sz="1504" spc="147">
                <a:solidFill>
                  <a:srgbClr val="FF33CC"/>
                </a:solidFill>
                <a:latin typeface="Raleway"/>
              </a:rPr>
              <a:t>.</a:t>
            </a:r>
          </a:p>
        </p:txBody>
      </p:sp>
      <p:sp>
        <p:nvSpPr>
          <p:cNvPr name="TextBox 71" id="71"/>
          <p:cNvSpPr txBox="true"/>
          <p:nvPr/>
        </p:nvSpPr>
        <p:spPr>
          <a:xfrm rot="0">
            <a:off x="11324304" y="2814525"/>
            <a:ext cx="2490182" cy="509959"/>
          </a:xfrm>
          <a:prstGeom prst="rect">
            <a:avLst/>
          </a:prstGeom>
        </p:spPr>
        <p:txBody>
          <a:bodyPr anchor="t" rtlCol="false" tIns="0" lIns="0" bIns="0" rIns="0">
            <a:spAutoFit/>
          </a:bodyPr>
          <a:lstStyle/>
          <a:p>
            <a:pPr algn="ctr" marL="0" indent="0" lvl="0">
              <a:lnSpc>
                <a:spcPts val="2075"/>
              </a:lnSpc>
              <a:spcBef>
                <a:spcPct val="0"/>
              </a:spcBef>
            </a:pPr>
            <a:r>
              <a:rPr lang="en-US" sz="1504" spc="147">
                <a:solidFill>
                  <a:srgbClr val="FF33CC"/>
                </a:solidFill>
                <a:latin typeface="Raleway Bold"/>
              </a:rPr>
              <a:t>Alexander Fleming</a:t>
            </a:r>
            <a:r>
              <a:rPr lang="en-US" sz="1504" spc="147">
                <a:solidFill>
                  <a:srgbClr val="000000"/>
                </a:solidFill>
                <a:latin typeface="Raleway Bold"/>
              </a:rPr>
              <a:t> </a:t>
            </a:r>
            <a:r>
              <a:rPr lang="en-US" sz="1504" spc="147">
                <a:solidFill>
                  <a:srgbClr val="000000"/>
                </a:solidFill>
                <a:latin typeface="Raleway"/>
              </a:rPr>
              <a:t>discovers </a:t>
            </a:r>
            <a:r>
              <a:rPr lang="en-US" sz="1504" spc="147">
                <a:solidFill>
                  <a:srgbClr val="FF33CC"/>
                </a:solidFill>
                <a:latin typeface="Raleway Bold"/>
              </a:rPr>
              <a:t>penicillin</a:t>
            </a:r>
            <a:r>
              <a:rPr lang="en-US" sz="1504" spc="147">
                <a:solidFill>
                  <a:srgbClr val="000000"/>
                </a:solidFill>
                <a:latin typeface="Raleway"/>
              </a:rPr>
              <a:t>.</a:t>
            </a:r>
          </a:p>
        </p:txBody>
      </p:sp>
      <p:sp>
        <p:nvSpPr>
          <p:cNvPr name="TextBox 72" id="72"/>
          <p:cNvSpPr txBox="true"/>
          <p:nvPr/>
        </p:nvSpPr>
        <p:spPr>
          <a:xfrm rot="0">
            <a:off x="2148278" y="7935042"/>
            <a:ext cx="2490182" cy="509959"/>
          </a:xfrm>
          <a:prstGeom prst="rect">
            <a:avLst/>
          </a:prstGeom>
        </p:spPr>
        <p:txBody>
          <a:bodyPr anchor="t" rtlCol="false" tIns="0" lIns="0" bIns="0" rIns="0">
            <a:spAutoFit/>
          </a:bodyPr>
          <a:lstStyle/>
          <a:p>
            <a:pPr algn="ctr" marL="0" indent="0" lvl="0">
              <a:lnSpc>
                <a:spcPts val="2075"/>
              </a:lnSpc>
              <a:spcBef>
                <a:spcPct val="0"/>
              </a:spcBef>
            </a:pPr>
            <a:r>
              <a:rPr lang="en-US" sz="1504" spc="147">
                <a:solidFill>
                  <a:srgbClr val="FF33CC"/>
                </a:solidFill>
                <a:latin typeface="Raleway Bold"/>
              </a:rPr>
              <a:t>Renaissance doctors</a:t>
            </a:r>
            <a:r>
              <a:rPr lang="en-US" sz="1504" spc="147">
                <a:solidFill>
                  <a:srgbClr val="000000"/>
                </a:solidFill>
                <a:latin typeface="Raleway"/>
              </a:rPr>
              <a:t> study </a:t>
            </a:r>
            <a:r>
              <a:rPr lang="en-US" sz="1504" spc="147">
                <a:solidFill>
                  <a:srgbClr val="FF33CC"/>
                </a:solidFill>
                <a:latin typeface="Raleway Bold"/>
              </a:rPr>
              <a:t>anatomy</a:t>
            </a:r>
          </a:p>
        </p:txBody>
      </p:sp>
      <p:sp>
        <p:nvSpPr>
          <p:cNvPr name="TextBox 73" id="73"/>
          <p:cNvSpPr txBox="true"/>
          <p:nvPr/>
        </p:nvSpPr>
        <p:spPr>
          <a:xfrm rot="0">
            <a:off x="5607582" y="7812683"/>
            <a:ext cx="2490182" cy="767843"/>
          </a:xfrm>
          <a:prstGeom prst="rect">
            <a:avLst/>
          </a:prstGeom>
        </p:spPr>
        <p:txBody>
          <a:bodyPr anchor="t" rtlCol="false" tIns="0" lIns="0" bIns="0" rIns="0">
            <a:spAutoFit/>
          </a:bodyPr>
          <a:lstStyle/>
          <a:p>
            <a:pPr algn="ctr" marL="0" indent="0" lvl="0">
              <a:lnSpc>
                <a:spcPts val="2075"/>
              </a:lnSpc>
              <a:spcBef>
                <a:spcPct val="0"/>
              </a:spcBef>
            </a:pPr>
            <a:r>
              <a:rPr lang="en-US" sz="1504" spc="147">
                <a:solidFill>
                  <a:srgbClr val="FF33CC"/>
                </a:solidFill>
                <a:latin typeface="Raleway Bold"/>
              </a:rPr>
              <a:t>Edward Jenner</a:t>
            </a:r>
            <a:r>
              <a:rPr lang="en-US" sz="1504" spc="147">
                <a:solidFill>
                  <a:srgbClr val="000000"/>
                </a:solidFill>
                <a:latin typeface="Raleway"/>
              </a:rPr>
              <a:t> invents the</a:t>
            </a:r>
            <a:r>
              <a:rPr lang="en-US" sz="1504" spc="147">
                <a:solidFill>
                  <a:srgbClr val="FF33CC"/>
                </a:solidFill>
                <a:latin typeface="Raleway Bold"/>
              </a:rPr>
              <a:t> first vaccine</a:t>
            </a:r>
            <a:r>
              <a:rPr lang="en-US" sz="1504" spc="147">
                <a:solidFill>
                  <a:srgbClr val="000000"/>
                </a:solidFill>
                <a:latin typeface="Raleway"/>
              </a:rPr>
              <a:t> for </a:t>
            </a:r>
            <a:r>
              <a:rPr lang="en-US" sz="1504" spc="147">
                <a:solidFill>
                  <a:srgbClr val="FF33CC"/>
                </a:solidFill>
                <a:latin typeface="Raleway Bold"/>
              </a:rPr>
              <a:t>smallpox</a:t>
            </a:r>
          </a:p>
        </p:txBody>
      </p:sp>
      <p:sp>
        <p:nvSpPr>
          <p:cNvPr name="TextBox 74" id="74"/>
          <p:cNvSpPr txBox="true"/>
          <p:nvPr/>
        </p:nvSpPr>
        <p:spPr>
          <a:xfrm rot="0">
            <a:off x="9559961" y="7703286"/>
            <a:ext cx="2490182" cy="1025727"/>
          </a:xfrm>
          <a:prstGeom prst="rect">
            <a:avLst/>
          </a:prstGeom>
        </p:spPr>
        <p:txBody>
          <a:bodyPr anchor="t" rtlCol="false" tIns="0" lIns="0" bIns="0" rIns="0">
            <a:spAutoFit/>
          </a:bodyPr>
          <a:lstStyle/>
          <a:p>
            <a:pPr algn="ctr" marL="0" indent="0" lvl="0">
              <a:lnSpc>
                <a:spcPts val="2075"/>
              </a:lnSpc>
              <a:spcBef>
                <a:spcPct val="0"/>
              </a:spcBef>
            </a:pPr>
            <a:r>
              <a:rPr lang="en-US" sz="1504" spc="147">
                <a:solidFill>
                  <a:srgbClr val="FF33CC"/>
                </a:solidFill>
                <a:latin typeface="Raleway Bold"/>
              </a:rPr>
              <a:t>Marie Curie</a:t>
            </a:r>
            <a:r>
              <a:rPr lang="en-US" sz="1504" spc="147">
                <a:solidFill>
                  <a:srgbClr val="000000"/>
                </a:solidFill>
                <a:latin typeface="Raleway Bold"/>
              </a:rPr>
              <a:t> </a:t>
            </a:r>
            <a:r>
              <a:rPr lang="en-US" sz="1504" spc="147">
                <a:solidFill>
                  <a:srgbClr val="000000"/>
                </a:solidFill>
                <a:latin typeface="Raleway"/>
              </a:rPr>
              <a:t>develops the portable X-Ray to treat soldiers on the battlefields of WWI.</a:t>
            </a:r>
          </a:p>
        </p:txBody>
      </p:sp>
      <p:sp>
        <p:nvSpPr>
          <p:cNvPr name="TextBox 75" id="75"/>
          <p:cNvSpPr txBox="true"/>
          <p:nvPr/>
        </p:nvSpPr>
        <p:spPr>
          <a:xfrm rot="0">
            <a:off x="13232539" y="7697634"/>
            <a:ext cx="2490182" cy="1025727"/>
          </a:xfrm>
          <a:prstGeom prst="rect">
            <a:avLst/>
          </a:prstGeom>
        </p:spPr>
        <p:txBody>
          <a:bodyPr anchor="t" rtlCol="false" tIns="0" lIns="0" bIns="0" rIns="0">
            <a:spAutoFit/>
          </a:bodyPr>
          <a:lstStyle/>
          <a:p>
            <a:pPr algn="ctr" marL="0" indent="0" lvl="0">
              <a:lnSpc>
                <a:spcPts val="2075"/>
              </a:lnSpc>
              <a:spcBef>
                <a:spcPct val="0"/>
              </a:spcBef>
            </a:pPr>
            <a:r>
              <a:rPr lang="en-US" sz="1504" spc="147">
                <a:solidFill>
                  <a:srgbClr val="FF33CC"/>
                </a:solidFill>
                <a:latin typeface="Raleway Bold"/>
              </a:rPr>
              <a:t>Gregory Goodwin Pincus</a:t>
            </a:r>
            <a:r>
              <a:rPr lang="en-US" sz="1504" spc="147">
                <a:solidFill>
                  <a:srgbClr val="000000"/>
                </a:solidFill>
                <a:latin typeface="Raleway Bold"/>
              </a:rPr>
              <a:t> </a:t>
            </a:r>
            <a:r>
              <a:rPr lang="en-US" sz="1504" spc="147">
                <a:solidFill>
                  <a:srgbClr val="000000"/>
                </a:solidFill>
                <a:latin typeface="Raleway"/>
              </a:rPr>
              <a:t>and </a:t>
            </a:r>
            <a:r>
              <a:rPr lang="en-US" sz="1504" spc="147">
                <a:solidFill>
                  <a:srgbClr val="FF33CC"/>
                </a:solidFill>
                <a:latin typeface="Raleway Bold"/>
              </a:rPr>
              <a:t>John Rock</a:t>
            </a:r>
            <a:r>
              <a:rPr lang="en-US" sz="1504" spc="147">
                <a:solidFill>
                  <a:srgbClr val="000000"/>
                </a:solidFill>
                <a:latin typeface="Raleway Bold"/>
              </a:rPr>
              <a:t> </a:t>
            </a:r>
            <a:r>
              <a:rPr lang="en-US" sz="1504" spc="147">
                <a:solidFill>
                  <a:srgbClr val="000000"/>
                </a:solidFill>
                <a:latin typeface="Raleway"/>
              </a:rPr>
              <a:t>invent the </a:t>
            </a:r>
            <a:r>
              <a:rPr lang="en-US" sz="1504" spc="147">
                <a:solidFill>
                  <a:srgbClr val="FF33CC"/>
                </a:solidFill>
                <a:latin typeface="Raleway Bold"/>
              </a:rPr>
              <a:t>contraceptive pill</a:t>
            </a:r>
            <a:r>
              <a:rPr lang="en-US" sz="1504" spc="147">
                <a:solidFill>
                  <a:srgbClr val="000000"/>
                </a:solidFill>
                <a:latin typeface="Raleway"/>
              </a:rPr>
              <a:t>.</a:t>
            </a:r>
          </a:p>
        </p:txBody>
      </p:sp>
      <p:sp>
        <p:nvSpPr>
          <p:cNvPr name="TextBox 76" id="76"/>
          <p:cNvSpPr txBox="true"/>
          <p:nvPr/>
        </p:nvSpPr>
        <p:spPr>
          <a:xfrm rot="0">
            <a:off x="6993107" y="-91121"/>
            <a:ext cx="3441548" cy="510527"/>
          </a:xfrm>
          <a:prstGeom prst="rect">
            <a:avLst/>
          </a:prstGeom>
        </p:spPr>
        <p:txBody>
          <a:bodyPr anchor="t" rtlCol="false" tIns="0" lIns="0" bIns="0" rIns="0">
            <a:spAutoFit/>
          </a:bodyPr>
          <a:lstStyle/>
          <a:p>
            <a:pPr algn="ctr">
              <a:lnSpc>
                <a:spcPts val="3669"/>
              </a:lnSpc>
            </a:pPr>
            <a:r>
              <a:rPr lang="en-US" sz="2621">
                <a:solidFill>
                  <a:srgbClr val="EB00B7"/>
                </a:solidFill>
                <a:latin typeface="Old Standard Bold"/>
              </a:rPr>
              <a:t>Chapter 32</a:t>
            </a:r>
          </a:p>
        </p:txBody>
      </p:sp>
      <p:grpSp>
        <p:nvGrpSpPr>
          <p:cNvPr name="Group 77" id="77"/>
          <p:cNvGrpSpPr/>
          <p:nvPr/>
        </p:nvGrpSpPr>
        <p:grpSpPr>
          <a:xfrm rot="5400000">
            <a:off x="-1008560" y="8030951"/>
            <a:ext cx="3950410" cy="561689"/>
            <a:chOff x="0" y="0"/>
            <a:chExt cx="5267213" cy="748919"/>
          </a:xfrm>
        </p:grpSpPr>
        <p:sp>
          <p:nvSpPr>
            <p:cNvPr name="Freeform 78" id="7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79" id="7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80" id="8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81" id="8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11" id="11"/>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EB00B7"/>
                </a:solidFill>
                <a:latin typeface="Arial Bold"/>
              </a:rPr>
              <a:t>Medical Advances during the Renaissance</a:t>
            </a:r>
          </a:p>
        </p:txBody>
      </p:sp>
      <p:sp>
        <p:nvSpPr>
          <p:cNvPr name="TextBox 12" id="12"/>
          <p:cNvSpPr txBox="true"/>
          <p:nvPr/>
        </p:nvSpPr>
        <p:spPr>
          <a:xfrm rot="0">
            <a:off x="1028700" y="1819270"/>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By the Renaissance, two major barriers stood in the way of medical advances. Firstly, doctors were unwilling to challenge the ideas of Hippocrates, Galen and other ancient physicians. Secondly, the Catholic Church forbade the dissection of human corpses. People who wanted to study the body more closely, such as Leonardo da Vinci, had to conduct these dissections in secret. However, with the onset of the Reformation in the early sixteenth century, the Church's power was reduced and doctors in Protestant countries were unable to study the body more closely.</a:t>
            </a:r>
          </a:p>
        </p:txBody>
      </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11" id="11"/>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3" id="13"/>
          <p:cNvSpPr/>
          <p:nvPr/>
        </p:nvSpPr>
        <p:spPr>
          <a:xfrm flipH="false" flipV="false" rot="0">
            <a:off x="2086760" y="0"/>
            <a:ext cx="5338108" cy="9725311"/>
          </a:xfrm>
          <a:custGeom>
            <a:avLst/>
            <a:gdLst/>
            <a:ahLst/>
            <a:cxnLst/>
            <a:rect r="r" b="b" t="t" l="l"/>
            <a:pathLst>
              <a:path h="9725311" w="5338108">
                <a:moveTo>
                  <a:pt x="0" y="0"/>
                </a:moveTo>
                <a:lnTo>
                  <a:pt x="5338108" y="0"/>
                </a:lnTo>
                <a:lnTo>
                  <a:pt x="5338108" y="9725311"/>
                </a:lnTo>
                <a:lnTo>
                  <a:pt x="0" y="9725311"/>
                </a:lnTo>
                <a:lnTo>
                  <a:pt x="0" y="0"/>
                </a:lnTo>
                <a:close/>
              </a:path>
            </a:pathLst>
          </a:custGeom>
          <a:blipFill>
            <a:blip r:embed="rId9"/>
            <a:stretch>
              <a:fillRect l="-3985" t="-1562" r="-5693" b="-1562"/>
            </a:stretch>
          </a:blipFill>
        </p:spPr>
      </p:sp>
      <p:sp>
        <p:nvSpPr>
          <p:cNvPr name="Freeform 14" id="14"/>
          <p:cNvSpPr/>
          <p:nvPr/>
        </p:nvSpPr>
        <p:spPr>
          <a:xfrm flipH="false" flipV="false" rot="0">
            <a:off x="9144000" y="0"/>
            <a:ext cx="6947300" cy="9725311"/>
          </a:xfrm>
          <a:custGeom>
            <a:avLst/>
            <a:gdLst/>
            <a:ahLst/>
            <a:cxnLst/>
            <a:rect r="r" b="b" t="t" l="l"/>
            <a:pathLst>
              <a:path h="9725311" w="6947300">
                <a:moveTo>
                  <a:pt x="0" y="0"/>
                </a:moveTo>
                <a:lnTo>
                  <a:pt x="6947300" y="0"/>
                </a:lnTo>
                <a:lnTo>
                  <a:pt x="6947300" y="9725311"/>
                </a:lnTo>
                <a:lnTo>
                  <a:pt x="0" y="9725311"/>
                </a:lnTo>
                <a:lnTo>
                  <a:pt x="0" y="0"/>
                </a:lnTo>
                <a:close/>
              </a:path>
            </a:pathLst>
          </a:custGeom>
          <a:blipFill>
            <a:blip r:embed="rId10"/>
            <a:stretch>
              <a:fillRect l="-6522" t="0" r="-17891"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EB00B7"/>
                </a:solidFill>
                <a:latin typeface="Arial Bold"/>
              </a:rPr>
              <a:t>Medical Developments</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With more freedom to study anatomy, doctors made significant advances in understanding how the body worked.  </a:t>
            </a:r>
          </a:p>
          <a:p>
            <a:pPr algn="l">
              <a:lnSpc>
                <a:spcPts val="4200"/>
              </a:lnSpc>
            </a:pPr>
            <a:r>
              <a:rPr lang="en-US" sz="3000">
                <a:solidFill>
                  <a:srgbClr val="000000"/>
                </a:solidFill>
                <a:latin typeface="Arial Bold"/>
              </a:rPr>
              <a:t>Andreas Vesalius </a:t>
            </a:r>
            <a:r>
              <a:rPr lang="en-US" sz="3000">
                <a:solidFill>
                  <a:srgbClr val="000000"/>
                </a:solidFill>
                <a:latin typeface="Arial"/>
              </a:rPr>
              <a:t>began to investigate </a:t>
            </a:r>
            <a:r>
              <a:rPr lang="en-US" sz="3000">
                <a:solidFill>
                  <a:srgbClr val="000000"/>
                </a:solidFill>
                <a:latin typeface="Arial Bold"/>
              </a:rPr>
              <a:t>anatomy</a:t>
            </a:r>
            <a:r>
              <a:rPr lang="en-US" sz="3000">
                <a:solidFill>
                  <a:srgbClr val="000000"/>
                </a:solidFill>
                <a:latin typeface="Arial"/>
              </a:rPr>
              <a:t> (the study of the human body), dissecting many human corpses and thus proving many of Galen's ideas incorrect. Vesalius wrote  and published </a:t>
            </a:r>
            <a:r>
              <a:rPr lang="en-US" sz="3000">
                <a:solidFill>
                  <a:srgbClr val="000000"/>
                </a:solidFill>
                <a:latin typeface="Arial Bold Italics"/>
              </a:rPr>
              <a:t>On the Structure of the Human Body</a:t>
            </a:r>
            <a:r>
              <a:rPr lang="en-US" sz="3000">
                <a:solidFill>
                  <a:srgbClr val="000000"/>
                </a:solidFill>
                <a:latin typeface="Arial"/>
              </a:rPr>
              <a:t>, which contained detailed drawings of the body's internal organs, muscles and skeleton. Thanks to the </a:t>
            </a:r>
            <a:r>
              <a:rPr lang="en-US" sz="3000">
                <a:solidFill>
                  <a:srgbClr val="000000"/>
                </a:solidFill>
                <a:latin typeface="Arial Bold"/>
              </a:rPr>
              <a:t>Printing Press</a:t>
            </a:r>
            <a:r>
              <a:rPr lang="en-US" sz="3000">
                <a:solidFill>
                  <a:srgbClr val="000000"/>
                </a:solidFill>
                <a:latin typeface="Arial"/>
              </a:rPr>
              <a:t> it was printed and widely read, allowing surgeons to operate more effectively on their patients.</a:t>
            </a:r>
          </a:p>
          <a:p>
            <a:pPr algn="l">
              <a:lnSpc>
                <a:spcPts val="4200"/>
              </a:lnSpc>
            </a:pPr>
            <a:r>
              <a:rPr lang="en-US" sz="3000">
                <a:solidFill>
                  <a:srgbClr val="000000"/>
                </a:solidFill>
                <a:latin typeface="Arial Bold"/>
              </a:rPr>
              <a:t>William Harvey </a:t>
            </a:r>
            <a:r>
              <a:rPr lang="en-US" sz="3000">
                <a:solidFill>
                  <a:srgbClr val="000000"/>
                </a:solidFill>
                <a:latin typeface="Arial"/>
              </a:rPr>
              <a:t>dissected living animals to see how blood circulated in their bodies. He showed that the heart pumped blood around the body and that the liver cleaned it, disproving Galen's belief that the liver constantly produced new blood that was absorbed in the body. These and many other discoveries helped advance medical understanding of the body significantly, particularly in surgery and the treatment of wounds.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71525"/>
            <a:ext cx="15910560" cy="1244600"/>
          </a:xfrm>
          <a:prstGeom prst="rect">
            <a:avLst/>
          </a:prstGeom>
        </p:spPr>
        <p:txBody>
          <a:bodyPr anchor="t" rtlCol="false" tIns="0" lIns="0" bIns="0" rIns="0">
            <a:spAutoFit/>
          </a:bodyPr>
          <a:lstStyle/>
          <a:p>
            <a:pPr algn="l">
              <a:lnSpc>
                <a:spcPts val="9100"/>
              </a:lnSpc>
            </a:pPr>
            <a:r>
              <a:rPr lang="en-US" sz="6500">
                <a:solidFill>
                  <a:srgbClr val="EB00B7"/>
                </a:solidFill>
                <a:latin typeface="Arial Bold"/>
              </a:rPr>
              <a:t>Questions Pg 420 (Artefact, 2nd Edition)</a:t>
            </a:r>
          </a:p>
        </p:txBody>
      </p:sp>
      <p:sp>
        <p:nvSpPr>
          <p:cNvPr name="TextBox 8" id="8"/>
          <p:cNvSpPr txBox="true"/>
          <p:nvPr/>
        </p:nvSpPr>
        <p:spPr>
          <a:xfrm rot="0">
            <a:off x="1028700" y="2120899"/>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rPr>
              <a:t>What barriers to advancing medical understanding existed before the Renaissance?</a:t>
            </a:r>
          </a:p>
          <a:p>
            <a:pPr algn="l" marL="647702" indent="-323851" lvl="1">
              <a:lnSpc>
                <a:spcPts val="4200"/>
              </a:lnSpc>
              <a:buAutoNum type="arabicPeriod" startAt="1"/>
            </a:pPr>
            <a:r>
              <a:rPr lang="en-US" sz="3000">
                <a:solidFill>
                  <a:srgbClr val="000000"/>
                </a:solidFill>
                <a:latin typeface="Arial"/>
              </a:rPr>
              <a:t>What contribution to medicine did the following make: (a) Andreas Vesalius and (b) William Harvey?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8878"/>
            <a:ext cx="18288000" cy="1024890"/>
          </a:xfrm>
          <a:prstGeom prst="rect">
            <a:avLst/>
          </a:prstGeom>
        </p:spPr>
        <p:txBody>
          <a:bodyPr anchor="t" rtlCol="false" tIns="0" lIns="0" bIns="0" rIns="0">
            <a:spAutoFit/>
          </a:bodyPr>
          <a:lstStyle/>
          <a:p>
            <a:pPr algn="ctr">
              <a:lnSpc>
                <a:spcPts val="7560"/>
              </a:lnSpc>
            </a:pPr>
            <a:r>
              <a:rPr lang="en-US" sz="5400">
                <a:solidFill>
                  <a:srgbClr val="FF33CC"/>
                </a:solidFill>
                <a:latin typeface="Arial Bold"/>
              </a:rPr>
              <a:t>32.4: HEALTH AND MEDICINE IN INDUSTRIAL SOCIETY</a:t>
            </a:r>
          </a:p>
        </p:txBody>
      </p:sp>
      <p:sp>
        <p:nvSpPr>
          <p:cNvPr name="TextBox 4" id="4"/>
          <p:cNvSpPr txBox="true"/>
          <p:nvPr/>
        </p:nvSpPr>
        <p:spPr>
          <a:xfrm rot="0">
            <a:off x="0" y="3987791"/>
            <a:ext cx="18288000" cy="815976"/>
          </a:xfrm>
          <a:prstGeom prst="rect">
            <a:avLst/>
          </a:prstGeom>
        </p:spPr>
        <p:txBody>
          <a:bodyPr anchor="t" rtlCol="false" tIns="0" lIns="0" bIns="0" rIns="0">
            <a:spAutoFit/>
          </a:bodyPr>
          <a:lstStyle/>
          <a:p>
            <a:pPr algn="ctr">
              <a:lnSpc>
                <a:spcPts val="6325"/>
              </a:lnSpc>
            </a:pPr>
            <a:r>
              <a:rPr lang="en-US" sz="5500" spc="1237">
                <a:solidFill>
                  <a:srgbClr val="FFFFFF"/>
                </a:solidFill>
                <a:latin typeface="Daydream"/>
              </a:rPr>
              <a:t>32.4: health and medicine in industrial society</a:t>
            </a:r>
          </a:p>
        </p:txBody>
      </p:sp>
      <p:sp>
        <p:nvSpPr>
          <p:cNvPr name="TextBox 5" id="5"/>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32</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550 BC -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1" id="11"/>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a:solidFill>
                  <a:srgbClr val="FF33CC"/>
                </a:solidFill>
                <a:latin typeface="Arial Bold"/>
              </a:rPr>
              <a:t>Strand Two &amp; Three: The History of the World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341790"/>
            <a:ext cx="15609955" cy="1530349"/>
          </a:xfrm>
          <a:prstGeom prst="rect">
            <a:avLst/>
          </a:prstGeom>
        </p:spPr>
        <p:txBody>
          <a:bodyPr anchor="t" rtlCol="false" tIns="0" lIns="0" bIns="0" rIns="0">
            <a:spAutoFit/>
          </a:bodyPr>
          <a:lstStyle/>
          <a:p>
            <a:pPr algn="l">
              <a:lnSpc>
                <a:spcPts val="11200"/>
              </a:lnSpc>
            </a:pPr>
            <a:r>
              <a:rPr lang="en-US" sz="8000">
                <a:solidFill>
                  <a:srgbClr val="EB00B7"/>
                </a:solidFill>
                <a:latin typeface="Arial Bold"/>
              </a:rPr>
              <a:t>The discovery of germs</a:t>
            </a:r>
          </a:p>
        </p:txBody>
      </p:sp>
      <p:sp>
        <p:nvSpPr>
          <p:cNvPr name="TextBox 8" id="8"/>
          <p:cNvSpPr txBox="true"/>
          <p:nvPr/>
        </p:nvSpPr>
        <p:spPr>
          <a:xfrm rot="0">
            <a:off x="1028700" y="1757839"/>
            <a:ext cx="15609955" cy="789622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For centuries, doctors believed that disease spread by miasmas (bad air) and that the spread of disease thus could not be controlled. However, in the 1670s, </a:t>
            </a:r>
            <a:r>
              <a:rPr lang="en-US" sz="2999">
                <a:solidFill>
                  <a:srgbClr val="000000"/>
                </a:solidFill>
                <a:latin typeface="Arial Bold"/>
              </a:rPr>
              <a:t>Antonie van Leeuwenhoek</a:t>
            </a:r>
            <a:r>
              <a:rPr lang="en-US" sz="2999">
                <a:solidFill>
                  <a:srgbClr val="000000"/>
                </a:solidFill>
                <a:latin typeface="Arial"/>
              </a:rPr>
              <a:t> invented the first single-lens microscope. Using this, he saw tiny creatures that would later be known as </a:t>
            </a:r>
            <a:r>
              <a:rPr lang="en-US" sz="2999">
                <a:solidFill>
                  <a:srgbClr val="000000"/>
                </a:solidFill>
                <a:latin typeface="Arial Bold"/>
              </a:rPr>
              <a:t>germs</a:t>
            </a:r>
            <a:r>
              <a:rPr lang="en-US" sz="2999">
                <a:solidFill>
                  <a:srgbClr val="000000"/>
                </a:solidFill>
                <a:latin typeface="Arial"/>
              </a:rPr>
              <a:t> or disease-causing microorganisms (for example, bacteria or fungi). Originally it was believed that germs were caused by disease. It was only much later that doctors realised that it was the other way around: </a:t>
            </a:r>
            <a:r>
              <a:rPr lang="en-US" sz="2999" u="sng">
                <a:solidFill>
                  <a:srgbClr val="000000"/>
                </a:solidFill>
                <a:latin typeface="Arial"/>
              </a:rPr>
              <a:t>germs spread disease</a:t>
            </a:r>
            <a:r>
              <a:rPr lang="en-US" sz="2999">
                <a:solidFill>
                  <a:srgbClr val="000000"/>
                </a:solidFill>
                <a:latin typeface="Arial"/>
              </a:rPr>
              <a:t>. This discovery is called </a:t>
            </a:r>
            <a:r>
              <a:rPr lang="en-US" sz="2999">
                <a:solidFill>
                  <a:srgbClr val="000000"/>
                </a:solidFill>
                <a:latin typeface="Arial Bold"/>
              </a:rPr>
              <a:t>germ theory</a:t>
            </a:r>
            <a:r>
              <a:rPr lang="en-US" sz="2999">
                <a:solidFill>
                  <a:srgbClr val="000000"/>
                </a:solidFill>
                <a:latin typeface="Arial"/>
              </a:rPr>
              <a:t>.</a:t>
            </a:r>
            <a:r>
              <a:rPr lang="en-US" sz="2999">
                <a:solidFill>
                  <a:srgbClr val="000000"/>
                </a:solidFill>
                <a:latin typeface="Arial Bold"/>
              </a:rPr>
              <a:t> </a:t>
            </a:r>
          </a:p>
          <a:p>
            <a:pPr algn="l">
              <a:lnSpc>
                <a:spcPts val="4199"/>
              </a:lnSpc>
            </a:pPr>
            <a:r>
              <a:rPr lang="en-US" sz="2999">
                <a:solidFill>
                  <a:srgbClr val="000000"/>
                </a:solidFill>
                <a:latin typeface="Arial"/>
              </a:rPr>
              <a:t>The most important figures in understanding the role of germs in disease were </a:t>
            </a:r>
            <a:r>
              <a:rPr lang="en-US" sz="2999">
                <a:solidFill>
                  <a:srgbClr val="000000"/>
                </a:solidFill>
                <a:latin typeface="Arial Bold"/>
              </a:rPr>
              <a:t>Louis Pasteur </a:t>
            </a:r>
            <a:r>
              <a:rPr lang="en-US" sz="2999">
                <a:solidFill>
                  <a:srgbClr val="000000"/>
                </a:solidFill>
                <a:latin typeface="Arial"/>
              </a:rPr>
              <a:t>and </a:t>
            </a:r>
            <a:r>
              <a:rPr lang="en-US" sz="2999">
                <a:solidFill>
                  <a:srgbClr val="000000"/>
                </a:solidFill>
                <a:latin typeface="Arial Bold"/>
              </a:rPr>
              <a:t>Robert Koch</a:t>
            </a:r>
            <a:r>
              <a:rPr lang="en-US" sz="2999">
                <a:solidFill>
                  <a:srgbClr val="000000"/>
                </a:solidFill>
                <a:latin typeface="Arial"/>
              </a:rPr>
              <a:t> in the 1870-80s. Pasteur was a French chemist who carried out experiments proving that milk, wine and beer went sour when exposed to microorganisms in the air. Koch, a German physician, applied Pasteur's findings to humans. He grew the germ that he believed caused a disease called </a:t>
            </a:r>
            <a:r>
              <a:rPr lang="en-US" sz="2999">
                <a:solidFill>
                  <a:srgbClr val="000000"/>
                </a:solidFill>
                <a:latin typeface="Arial Bold"/>
              </a:rPr>
              <a:t>anthrax </a:t>
            </a:r>
            <a:r>
              <a:rPr lang="en-US" sz="2999">
                <a:solidFill>
                  <a:srgbClr val="000000"/>
                </a:solidFill>
                <a:latin typeface="Arial"/>
              </a:rPr>
              <a:t>and injected it into mice, making them sick. He also identified the specific bacteria that caused cholera and tuberculosis. </a:t>
            </a:r>
          </a:p>
          <a:p>
            <a:pPr algn="l">
              <a:lnSpc>
                <a:spcPts val="4199"/>
              </a:lnSpc>
            </a:pPr>
            <a:r>
              <a:rPr lang="en-US" sz="2999">
                <a:solidFill>
                  <a:srgbClr val="000000"/>
                </a:solidFill>
                <a:latin typeface="Arial"/>
              </a:rPr>
              <a:t>Once doctors understood how certain diseases were caused, they could begin to work on potential treatments.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Freeform 10" id="10"/>
          <p:cNvSpPr/>
          <p:nvPr/>
        </p:nvSpPr>
        <p:spPr>
          <a:xfrm flipH="false" flipV="false" rot="0">
            <a:off x="685800" y="0"/>
            <a:ext cx="8488944" cy="9660595"/>
          </a:xfrm>
          <a:custGeom>
            <a:avLst/>
            <a:gdLst/>
            <a:ahLst/>
            <a:cxnLst/>
            <a:rect r="r" b="b" t="t" l="l"/>
            <a:pathLst>
              <a:path h="9660595" w="8488944">
                <a:moveTo>
                  <a:pt x="0" y="0"/>
                </a:moveTo>
                <a:lnTo>
                  <a:pt x="8488944" y="0"/>
                </a:lnTo>
                <a:lnTo>
                  <a:pt x="8488944" y="9660595"/>
                </a:lnTo>
                <a:lnTo>
                  <a:pt x="0" y="9660595"/>
                </a:lnTo>
                <a:lnTo>
                  <a:pt x="0" y="0"/>
                </a:lnTo>
                <a:close/>
              </a:path>
            </a:pathLst>
          </a:custGeom>
          <a:blipFill>
            <a:blip r:embed="rId6"/>
            <a:stretch>
              <a:fillRect l="0" t="0" r="0" b="0"/>
            </a:stretch>
          </a:blipFill>
        </p:spPr>
      </p:sp>
      <p:sp>
        <p:nvSpPr>
          <p:cNvPr name="Freeform 11" id="11"/>
          <p:cNvSpPr/>
          <p:nvPr/>
        </p:nvSpPr>
        <p:spPr>
          <a:xfrm flipH="false" flipV="false" rot="0">
            <a:off x="9144000" y="0"/>
            <a:ext cx="7795260" cy="9660595"/>
          </a:xfrm>
          <a:custGeom>
            <a:avLst/>
            <a:gdLst/>
            <a:ahLst/>
            <a:cxnLst/>
            <a:rect r="r" b="b" t="t" l="l"/>
            <a:pathLst>
              <a:path h="9660595" w="7795260">
                <a:moveTo>
                  <a:pt x="0" y="0"/>
                </a:moveTo>
                <a:lnTo>
                  <a:pt x="7795260" y="0"/>
                </a:lnTo>
                <a:lnTo>
                  <a:pt x="7795260" y="9660595"/>
                </a:lnTo>
                <a:lnTo>
                  <a:pt x="0" y="9660595"/>
                </a:lnTo>
                <a:lnTo>
                  <a:pt x="0" y="0"/>
                </a:lnTo>
                <a:close/>
              </a:path>
            </a:pathLst>
          </a:custGeom>
          <a:blipFill>
            <a:blip r:embed="rId7"/>
            <a:stretch>
              <a:fillRect l="0" t="0" r="0" b="0"/>
            </a:stretch>
          </a:blipFill>
        </p:spPr>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341790"/>
            <a:ext cx="15609955" cy="1530349"/>
          </a:xfrm>
          <a:prstGeom prst="rect">
            <a:avLst/>
          </a:prstGeom>
        </p:spPr>
        <p:txBody>
          <a:bodyPr anchor="t" rtlCol="false" tIns="0" lIns="0" bIns="0" rIns="0">
            <a:spAutoFit/>
          </a:bodyPr>
          <a:lstStyle/>
          <a:p>
            <a:pPr algn="l">
              <a:lnSpc>
                <a:spcPts val="11200"/>
              </a:lnSpc>
            </a:pPr>
            <a:r>
              <a:rPr lang="en-US" sz="8000">
                <a:solidFill>
                  <a:srgbClr val="EB00B7"/>
                </a:solidFill>
                <a:latin typeface="Arial Bold"/>
              </a:rPr>
              <a:t>The invention of vaccines</a:t>
            </a:r>
          </a:p>
        </p:txBody>
      </p:sp>
      <p:sp>
        <p:nvSpPr>
          <p:cNvPr name="TextBox 8" id="8"/>
          <p:cNvSpPr txBox="true"/>
          <p:nvPr/>
        </p:nvSpPr>
        <p:spPr>
          <a:xfrm rot="0">
            <a:off x="1028700" y="1757839"/>
            <a:ext cx="15609955" cy="7372350"/>
          </a:xfrm>
          <a:prstGeom prst="rect">
            <a:avLst/>
          </a:prstGeom>
        </p:spPr>
        <p:txBody>
          <a:bodyPr anchor="t" rtlCol="false" tIns="0" lIns="0" bIns="0" rIns="0">
            <a:spAutoFit/>
          </a:bodyPr>
          <a:lstStyle/>
          <a:p>
            <a:pPr algn="l">
              <a:lnSpc>
                <a:spcPts val="4199"/>
              </a:lnSpc>
            </a:pPr>
            <a:r>
              <a:rPr lang="en-US" sz="2999">
                <a:solidFill>
                  <a:srgbClr val="000000"/>
                </a:solidFill>
                <a:latin typeface="Arial Bold"/>
              </a:rPr>
              <a:t>Vaccines </a:t>
            </a:r>
            <a:r>
              <a:rPr lang="en-US" sz="2999">
                <a:solidFill>
                  <a:srgbClr val="000000"/>
                </a:solidFill>
                <a:latin typeface="Arial"/>
              </a:rPr>
              <a:t>are </a:t>
            </a:r>
            <a:r>
              <a:rPr lang="en-US" sz="2999" u="sng">
                <a:solidFill>
                  <a:srgbClr val="000000"/>
                </a:solidFill>
                <a:latin typeface="Arial"/>
              </a:rPr>
              <a:t>medicines designed to prompt the immune system to develop the necessary antibodies to fight off a particular disease by exposing it to a non-dangerous version of the disease</a:t>
            </a:r>
            <a:r>
              <a:rPr lang="en-US" sz="2999">
                <a:solidFill>
                  <a:srgbClr val="000000"/>
                </a:solidFill>
                <a:latin typeface="Arial"/>
              </a:rPr>
              <a:t>. The first vaccine was developed by </a:t>
            </a:r>
            <a:r>
              <a:rPr lang="en-US" sz="2999">
                <a:solidFill>
                  <a:srgbClr val="000000"/>
                </a:solidFill>
                <a:latin typeface="Arial Bold"/>
              </a:rPr>
              <a:t>Edward Jenner</a:t>
            </a:r>
            <a:r>
              <a:rPr lang="en-US" sz="2999">
                <a:solidFill>
                  <a:srgbClr val="000000"/>
                </a:solidFill>
                <a:latin typeface="Arial"/>
              </a:rPr>
              <a:t>. In the 1770s, Jenner was treating people in rural England who were suffering from </a:t>
            </a:r>
            <a:r>
              <a:rPr lang="en-US" sz="2999">
                <a:solidFill>
                  <a:srgbClr val="000000"/>
                </a:solidFill>
                <a:latin typeface="Arial Bold"/>
              </a:rPr>
              <a:t>smallpox</a:t>
            </a:r>
            <a:r>
              <a:rPr lang="en-US" sz="2999">
                <a:solidFill>
                  <a:srgbClr val="000000"/>
                </a:solidFill>
                <a:latin typeface="Arial"/>
              </a:rPr>
              <a:t>, a disease responsible for nearly 10% of all deaths in the eighteenth century. It was known that women who milked cows were significantly less likely to get the disease. Jenner believed that this was because they often contracted </a:t>
            </a:r>
            <a:r>
              <a:rPr lang="en-US" sz="2999">
                <a:solidFill>
                  <a:srgbClr val="000000"/>
                </a:solidFill>
                <a:latin typeface="Arial Bold"/>
              </a:rPr>
              <a:t>cowpox</a:t>
            </a:r>
            <a:r>
              <a:rPr lang="en-US" sz="2999">
                <a:solidFill>
                  <a:srgbClr val="000000"/>
                </a:solidFill>
                <a:latin typeface="Arial"/>
              </a:rPr>
              <a:t>, a very mild form of smallpox. In 1796, he deliberately gave cowpox to an eight-year-old boy and then tried to infect him with smallpox. The body did not develop the disease and so became the first person to be vaccinated against smallpox. The disease has now been </a:t>
            </a:r>
            <a:r>
              <a:rPr lang="en-US" sz="2999">
                <a:solidFill>
                  <a:srgbClr val="000000"/>
                </a:solidFill>
                <a:latin typeface="Arial Bold"/>
              </a:rPr>
              <a:t>eradicated worldwide</a:t>
            </a:r>
            <a:r>
              <a:rPr lang="en-US" sz="2999">
                <a:solidFill>
                  <a:srgbClr val="000000"/>
                </a:solidFill>
                <a:latin typeface="Arial"/>
              </a:rPr>
              <a:t>. Jenner's approach was later copied by Pasteur, who developed a vaccine for </a:t>
            </a:r>
            <a:r>
              <a:rPr lang="en-US" sz="2999">
                <a:solidFill>
                  <a:srgbClr val="000000"/>
                </a:solidFill>
                <a:latin typeface="Arial Bold"/>
              </a:rPr>
              <a:t>rabies</a:t>
            </a:r>
            <a:r>
              <a:rPr lang="en-US" sz="2999">
                <a:solidFill>
                  <a:srgbClr val="000000"/>
                </a:solidFill>
                <a:latin typeface="Arial"/>
              </a:rPr>
              <a:t>. Since the late nineteenth century, vaccines have been created to fight against deadly, widespread diseases such as: </a:t>
            </a:r>
            <a:r>
              <a:rPr lang="en-US" sz="2999">
                <a:solidFill>
                  <a:srgbClr val="000000"/>
                </a:solidFill>
                <a:latin typeface="Arial Bold"/>
              </a:rPr>
              <a:t>Typhoid</a:t>
            </a:r>
            <a:r>
              <a:rPr lang="en-US" sz="2999">
                <a:solidFill>
                  <a:srgbClr val="000000"/>
                </a:solidFill>
                <a:latin typeface="Arial"/>
              </a:rPr>
              <a:t> (1896); </a:t>
            </a:r>
            <a:r>
              <a:rPr lang="en-US" sz="2999">
                <a:solidFill>
                  <a:srgbClr val="000000"/>
                </a:solidFill>
                <a:latin typeface="Arial Bold"/>
              </a:rPr>
              <a:t>Tuberculosis</a:t>
            </a:r>
            <a:r>
              <a:rPr lang="en-US" sz="2999">
                <a:solidFill>
                  <a:srgbClr val="000000"/>
                </a:solidFill>
                <a:latin typeface="Arial"/>
              </a:rPr>
              <a:t> (1921); </a:t>
            </a:r>
            <a:r>
              <a:rPr lang="en-US" sz="2999">
                <a:solidFill>
                  <a:srgbClr val="000000"/>
                </a:solidFill>
                <a:latin typeface="Arial Bold"/>
              </a:rPr>
              <a:t>Influenza</a:t>
            </a:r>
            <a:r>
              <a:rPr lang="en-US" sz="2999">
                <a:solidFill>
                  <a:srgbClr val="000000"/>
                </a:solidFill>
                <a:latin typeface="Arial"/>
              </a:rPr>
              <a:t> (1930s); </a:t>
            </a:r>
            <a:r>
              <a:rPr lang="en-US" sz="2999">
                <a:solidFill>
                  <a:srgbClr val="000000"/>
                </a:solidFill>
                <a:latin typeface="Arial Bold"/>
              </a:rPr>
              <a:t>Polio </a:t>
            </a:r>
            <a:r>
              <a:rPr lang="en-US" sz="2999">
                <a:solidFill>
                  <a:srgbClr val="000000"/>
                </a:solidFill>
                <a:latin typeface="Arial"/>
              </a:rPr>
              <a:t>(1955); </a:t>
            </a:r>
            <a:r>
              <a:rPr lang="en-US" sz="2999">
                <a:solidFill>
                  <a:srgbClr val="000000"/>
                </a:solidFill>
                <a:latin typeface="Arial Bold"/>
              </a:rPr>
              <a:t>MMR </a:t>
            </a:r>
            <a:r>
              <a:rPr lang="en-US" sz="2999">
                <a:solidFill>
                  <a:srgbClr val="000000"/>
                </a:solidFill>
                <a:latin typeface="Arial"/>
              </a:rPr>
              <a:t>[</a:t>
            </a:r>
            <a:r>
              <a:rPr lang="en-US" sz="2999">
                <a:solidFill>
                  <a:srgbClr val="000000"/>
                </a:solidFill>
                <a:latin typeface="Arial Bold"/>
              </a:rPr>
              <a:t>measles </a:t>
            </a:r>
            <a:r>
              <a:rPr lang="en-US" sz="2999">
                <a:solidFill>
                  <a:srgbClr val="000000"/>
                </a:solidFill>
                <a:latin typeface="Arial"/>
              </a:rPr>
              <a:t>(1963),</a:t>
            </a:r>
            <a:r>
              <a:rPr lang="en-US" sz="2999">
                <a:solidFill>
                  <a:srgbClr val="000000"/>
                </a:solidFill>
                <a:latin typeface="Arial Bold"/>
              </a:rPr>
              <a:t> mumps</a:t>
            </a:r>
            <a:r>
              <a:rPr lang="en-US" sz="2999">
                <a:solidFill>
                  <a:srgbClr val="000000"/>
                </a:solidFill>
                <a:latin typeface="Arial"/>
              </a:rPr>
              <a:t> (1967) and </a:t>
            </a:r>
            <a:r>
              <a:rPr lang="en-US" sz="2999">
                <a:solidFill>
                  <a:srgbClr val="000000"/>
                </a:solidFill>
                <a:latin typeface="Arial Bold"/>
              </a:rPr>
              <a:t>rubella</a:t>
            </a:r>
            <a:r>
              <a:rPr lang="en-US" sz="2999">
                <a:solidFill>
                  <a:srgbClr val="000000"/>
                </a:solidFill>
                <a:latin typeface="Arial"/>
              </a:rPr>
              <a:t> (1967)]; </a:t>
            </a:r>
            <a:r>
              <a:rPr lang="en-US" sz="2999">
                <a:solidFill>
                  <a:srgbClr val="000000"/>
                </a:solidFill>
                <a:latin typeface="Arial Bold"/>
              </a:rPr>
              <a:t>Covid-19</a:t>
            </a:r>
            <a:r>
              <a:rPr lang="en-US" sz="2999">
                <a:solidFill>
                  <a:srgbClr val="000000"/>
                </a:solidFill>
                <a:latin typeface="Arial"/>
              </a:rPr>
              <a:t> (2020).</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417990"/>
            <a:ext cx="15609955" cy="1152525"/>
          </a:xfrm>
          <a:prstGeom prst="rect">
            <a:avLst/>
          </a:prstGeom>
        </p:spPr>
        <p:txBody>
          <a:bodyPr anchor="t" rtlCol="false" tIns="0" lIns="0" bIns="0" rIns="0">
            <a:spAutoFit/>
          </a:bodyPr>
          <a:lstStyle/>
          <a:p>
            <a:pPr algn="l">
              <a:lnSpc>
                <a:spcPts val="8400"/>
              </a:lnSpc>
            </a:pPr>
            <a:r>
              <a:rPr lang="en-US" sz="6000">
                <a:solidFill>
                  <a:srgbClr val="EB00B7"/>
                </a:solidFill>
                <a:latin typeface="Arial Bold"/>
              </a:rPr>
              <a:t>Women's health in the nineteenth century</a:t>
            </a:r>
          </a:p>
        </p:txBody>
      </p:sp>
      <p:sp>
        <p:nvSpPr>
          <p:cNvPr name="TextBox 8" id="8"/>
          <p:cNvSpPr txBox="true"/>
          <p:nvPr/>
        </p:nvSpPr>
        <p:spPr>
          <a:xfrm rot="0">
            <a:off x="1028700" y="1757839"/>
            <a:ext cx="15609955" cy="422910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A better understanding of the body and of the links between germs and diseases significantly improved women's health care in this period. By the nineteenth century, surgery to remove cancerous tumours in the breasts and ovaries was common (even if the fatality rate was high). Doctors now regularly looked after women during childbirth and used ether and chloroform (painkillers in gas form) to ease their pain. The maternal mortality (death) rate finally began to fall when, in the 1880s, doctors connected germs on unwashed instruments and hands with the high mortality rates. Hygiene procedures such as handwashing and disinfection became standard.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CCF5"/>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0">
            <a:off x="7353863" y="1757839"/>
            <a:ext cx="9284792" cy="789622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Marie Sklodowska was born in Poland and moved to Paris in 1891 to study Physics. She married Pierre Curie in 1895 and the two worked closely together on the study of radioactivity in metals. Their work earned them the Nobel Prize in Physics in 1903. After Pierre's death in 1906, Marie continued her work. She discovered two new chemical elements, polonium (named for her native Poland) and radium. She won Nobel Prize in Chemistry in 1911, making her the only woman to win two Nobel Prizes and the only person ever to win in two different scientific fields. During World War I, she invented and operated mobile x-ray units to help treat injured soldiers on the front lines. Her work would lead to the widespread use of x-rays in medicine and the use of radiation treatment for cancer. </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Freeform 11" id="11"/>
          <p:cNvSpPr/>
          <p:nvPr/>
        </p:nvSpPr>
        <p:spPr>
          <a:xfrm flipH="false" flipV="false" rot="0">
            <a:off x="1028700" y="1872139"/>
            <a:ext cx="5982263" cy="7853172"/>
          </a:xfrm>
          <a:custGeom>
            <a:avLst/>
            <a:gdLst/>
            <a:ahLst/>
            <a:cxnLst/>
            <a:rect r="r" b="b" t="t" l="l"/>
            <a:pathLst>
              <a:path h="7853172" w="5982263">
                <a:moveTo>
                  <a:pt x="0" y="0"/>
                </a:moveTo>
                <a:lnTo>
                  <a:pt x="5982263" y="0"/>
                </a:lnTo>
                <a:lnTo>
                  <a:pt x="5982263" y="7853172"/>
                </a:lnTo>
                <a:lnTo>
                  <a:pt x="0" y="7853172"/>
                </a:lnTo>
                <a:lnTo>
                  <a:pt x="0" y="0"/>
                </a:lnTo>
                <a:close/>
              </a:path>
            </a:pathLst>
          </a:custGeom>
          <a:blipFill>
            <a:blip r:embed="rId6"/>
            <a:stretch>
              <a:fillRect l="-55938" t="0" r="-87216" b="-23367"/>
            </a:stretch>
          </a:blipFill>
        </p:spPr>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13" id="13"/>
          <p:cNvSpPr txBox="true"/>
          <p:nvPr/>
        </p:nvSpPr>
        <p:spPr>
          <a:xfrm rot="0">
            <a:off x="1028700" y="417990"/>
            <a:ext cx="15609955" cy="1152525"/>
          </a:xfrm>
          <a:prstGeom prst="rect">
            <a:avLst/>
          </a:prstGeom>
        </p:spPr>
        <p:txBody>
          <a:bodyPr anchor="t" rtlCol="false" tIns="0" lIns="0" bIns="0" rIns="0">
            <a:spAutoFit/>
          </a:bodyPr>
          <a:lstStyle/>
          <a:p>
            <a:pPr algn="l">
              <a:lnSpc>
                <a:spcPts val="8400"/>
              </a:lnSpc>
            </a:pPr>
            <a:r>
              <a:rPr lang="en-US" sz="6000">
                <a:solidFill>
                  <a:srgbClr val="EB00B7"/>
                </a:solidFill>
                <a:latin typeface="Arial Bold"/>
              </a:rPr>
              <a:t>Marie Curie (1867-1934)</a:t>
            </a:r>
          </a:p>
        </p:txBody>
      </p:sp>
      <p:sp>
        <p:nvSpPr>
          <p:cNvPr name="TextBox 14" id="14"/>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EB00B7"/>
                </a:solidFill>
                <a:latin typeface="Arial Bold"/>
              </a:rPr>
              <a:t>Learning Outcomes</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spc="135">
                <a:solidFill>
                  <a:srgbClr val="000000"/>
                </a:solidFill>
                <a:latin typeface="Arial Bold"/>
              </a:rPr>
              <a:t>3.11 EXPLORE</a:t>
            </a:r>
            <a:r>
              <a:rPr lang="en-US" sz="3000" spc="135">
                <a:solidFill>
                  <a:srgbClr val="000000"/>
                </a:solidFill>
                <a:latin typeface="Arial"/>
              </a:rPr>
              <a:t> the contribution of technological developments and innovation to historical change</a:t>
            </a:r>
          </a:p>
          <a:p>
            <a:pPr algn="l">
              <a:lnSpc>
                <a:spcPts val="4200"/>
              </a:lnSpc>
            </a:pPr>
            <a:r>
              <a:rPr lang="en-US" sz="3000" spc="135">
                <a:solidFill>
                  <a:srgbClr val="000000"/>
                </a:solidFill>
                <a:latin typeface="Arial Bold"/>
              </a:rPr>
              <a:t>3.14 ILLUSTRATE </a:t>
            </a:r>
            <a:r>
              <a:rPr lang="en-US" sz="3000" spc="135">
                <a:solidFill>
                  <a:srgbClr val="000000"/>
                </a:solidFill>
                <a:latin typeface="Arial"/>
              </a:rPr>
              <a:t>patterns of change across different time periods in a chosen theme relating to life and society (such as, Crime and punishment; Food and drink; Work and leisure; Fashion and appearance or Health and medicine).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417990"/>
            <a:ext cx="15609955" cy="1152525"/>
          </a:xfrm>
          <a:prstGeom prst="rect">
            <a:avLst/>
          </a:prstGeom>
        </p:spPr>
        <p:txBody>
          <a:bodyPr anchor="t" rtlCol="false" tIns="0" lIns="0" bIns="0" rIns="0">
            <a:spAutoFit/>
          </a:bodyPr>
          <a:lstStyle/>
          <a:p>
            <a:pPr algn="l">
              <a:lnSpc>
                <a:spcPts val="8400"/>
              </a:lnSpc>
            </a:pPr>
            <a:r>
              <a:rPr lang="en-US" sz="6000">
                <a:solidFill>
                  <a:srgbClr val="EB00B7"/>
                </a:solidFill>
                <a:latin typeface="Arial Bold"/>
              </a:rPr>
              <a:t>Public Health Care in the Industrial Society</a:t>
            </a:r>
          </a:p>
        </p:txBody>
      </p:sp>
      <p:sp>
        <p:nvSpPr>
          <p:cNvPr name="TextBox 8" id="8"/>
          <p:cNvSpPr txBox="true"/>
          <p:nvPr/>
        </p:nvSpPr>
        <p:spPr>
          <a:xfrm rot="0">
            <a:off x="1028700" y="1757839"/>
            <a:ext cx="15609955" cy="527685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During the Industrial Revolution, cities became massively overcrowded. As the cases of diseases became more widely known - for example, that cholera spreads through bacteria in dirty water - laws were passed that required councils to provide clean water, improve sanitation and ensure the collection of rubbish. </a:t>
            </a:r>
          </a:p>
          <a:p>
            <a:pPr algn="l">
              <a:lnSpc>
                <a:spcPts val="4199"/>
              </a:lnSpc>
            </a:pPr>
            <a:r>
              <a:rPr lang="en-US" sz="2999">
                <a:solidFill>
                  <a:srgbClr val="000000"/>
                </a:solidFill>
                <a:latin typeface="Arial"/>
              </a:rPr>
              <a:t>The first largescale hospitals opened in big cities, often by charities. They provided some health care to those who could not afford to pay a doctor. During the </a:t>
            </a:r>
            <a:r>
              <a:rPr lang="en-US" sz="2999">
                <a:solidFill>
                  <a:srgbClr val="000000"/>
                </a:solidFill>
                <a:latin typeface="Arial Bold"/>
              </a:rPr>
              <a:t>Crimean War (1853-1856)</a:t>
            </a:r>
            <a:r>
              <a:rPr lang="en-US" sz="2999">
                <a:solidFill>
                  <a:srgbClr val="000000"/>
                </a:solidFill>
                <a:latin typeface="Arial"/>
              </a:rPr>
              <a:t>, </a:t>
            </a:r>
            <a:r>
              <a:rPr lang="en-US" sz="2999">
                <a:solidFill>
                  <a:srgbClr val="000000"/>
                </a:solidFill>
                <a:latin typeface="Arial Bold"/>
              </a:rPr>
              <a:t>Florence Nightingale</a:t>
            </a:r>
            <a:r>
              <a:rPr lang="en-US" sz="2999">
                <a:solidFill>
                  <a:srgbClr val="000000"/>
                </a:solidFill>
                <a:latin typeface="Arial"/>
              </a:rPr>
              <a:t> had pioneered nursing innovations that focused on cleanliness on hospital wards. These were soon widely applied in hospitals. Germ theory led to the </a:t>
            </a:r>
            <a:r>
              <a:rPr lang="en-US" sz="2999">
                <a:solidFill>
                  <a:srgbClr val="000000"/>
                </a:solidFill>
                <a:latin typeface="Arial Bold"/>
              </a:rPr>
              <a:t>sterilisation </a:t>
            </a:r>
            <a:r>
              <a:rPr lang="en-US" sz="2999">
                <a:solidFill>
                  <a:srgbClr val="000000"/>
                </a:solidFill>
                <a:latin typeface="Arial"/>
              </a:rPr>
              <a:t>of medical equipment during operations and dramatically increased the numbers of patients who survived surgery.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Freeform 10" id="10"/>
          <p:cNvSpPr/>
          <p:nvPr/>
        </p:nvSpPr>
        <p:spPr>
          <a:xfrm flipH="false" flipV="false" rot="0">
            <a:off x="808864" y="0"/>
            <a:ext cx="16007332" cy="9725311"/>
          </a:xfrm>
          <a:custGeom>
            <a:avLst/>
            <a:gdLst/>
            <a:ahLst/>
            <a:cxnLst/>
            <a:rect r="r" b="b" t="t" l="l"/>
            <a:pathLst>
              <a:path h="9725311" w="16007332">
                <a:moveTo>
                  <a:pt x="0" y="0"/>
                </a:moveTo>
                <a:lnTo>
                  <a:pt x="16007332" y="0"/>
                </a:lnTo>
                <a:lnTo>
                  <a:pt x="16007332" y="9725311"/>
                </a:lnTo>
                <a:lnTo>
                  <a:pt x="0" y="9725311"/>
                </a:lnTo>
                <a:lnTo>
                  <a:pt x="0" y="0"/>
                </a:lnTo>
                <a:close/>
              </a:path>
            </a:pathLst>
          </a:custGeom>
          <a:blipFill>
            <a:blip r:embed="rId6"/>
            <a:stretch>
              <a:fillRect l="-1846" t="-2701" r="-1641" b="-1350"/>
            </a:stretch>
          </a:blipFill>
        </p:spPr>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12" id="12"/>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EB00B7"/>
                </a:solidFill>
                <a:latin typeface="Arial Bold"/>
              </a:rPr>
              <a:t>Questions Pg 420 (Artefact 2nd Edition)</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3. What did Antonie van Leeuwenhoek discover and how did this help doctors better understand the causes of disease?</a:t>
            </a:r>
          </a:p>
          <a:p>
            <a:pPr algn="l">
              <a:lnSpc>
                <a:spcPts val="4200"/>
              </a:lnSpc>
            </a:pPr>
            <a:r>
              <a:rPr lang="en-US" sz="3000">
                <a:solidFill>
                  <a:srgbClr val="000000"/>
                </a:solidFill>
                <a:latin typeface="Arial"/>
              </a:rPr>
              <a:t>4. Explain how Edward Jenner developed the first vaccine for smallpox.</a:t>
            </a:r>
          </a:p>
          <a:p>
            <a:pPr algn="l">
              <a:lnSpc>
                <a:spcPts val="4200"/>
              </a:lnSpc>
            </a:pPr>
            <a:r>
              <a:rPr lang="en-US" sz="3000">
                <a:solidFill>
                  <a:srgbClr val="000000"/>
                </a:solidFill>
                <a:latin typeface="Arial"/>
              </a:rPr>
              <a:t>5. How do vaccines work? Give two examples.</a:t>
            </a:r>
          </a:p>
          <a:p>
            <a:pPr algn="l">
              <a:lnSpc>
                <a:spcPts val="4200"/>
              </a:lnSpc>
            </a:pPr>
            <a:r>
              <a:rPr lang="en-US" sz="3000">
                <a:solidFill>
                  <a:srgbClr val="000000"/>
                </a:solidFill>
                <a:latin typeface="Arial"/>
              </a:rPr>
              <a:t>6. How had medical care for women improve by the end of the nineteenth century?</a:t>
            </a:r>
          </a:p>
          <a:p>
            <a:pPr algn="l">
              <a:lnSpc>
                <a:spcPts val="4200"/>
              </a:lnSpc>
            </a:pPr>
            <a:r>
              <a:rPr lang="en-US" sz="3000">
                <a:solidFill>
                  <a:srgbClr val="000000"/>
                </a:solidFill>
                <a:latin typeface="Arial"/>
              </a:rPr>
              <a:t>7. During the nineteenth century, how did understanding the causes of disease lead to: (a) Improvement in public health and (b) Improvements in hospital care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34440"/>
            <a:ext cx="18288000" cy="932814"/>
          </a:xfrm>
          <a:prstGeom prst="rect">
            <a:avLst/>
          </a:prstGeom>
        </p:spPr>
        <p:txBody>
          <a:bodyPr anchor="t" rtlCol="false" tIns="0" lIns="0" bIns="0" rIns="0">
            <a:spAutoFit/>
          </a:bodyPr>
          <a:lstStyle/>
          <a:p>
            <a:pPr algn="ctr">
              <a:lnSpc>
                <a:spcPts val="6860"/>
              </a:lnSpc>
            </a:pPr>
            <a:r>
              <a:rPr lang="en-US" sz="4900">
                <a:solidFill>
                  <a:srgbClr val="FF33CC"/>
                </a:solidFill>
                <a:latin typeface="Arial Bold"/>
              </a:rPr>
              <a:t>32.5: HEALTH AND MEDICINE IN THE TWENTIETH CENTURY</a:t>
            </a:r>
          </a:p>
        </p:txBody>
      </p:sp>
      <p:sp>
        <p:nvSpPr>
          <p:cNvPr name="TextBox 4" id="4"/>
          <p:cNvSpPr txBox="true"/>
          <p:nvPr/>
        </p:nvSpPr>
        <p:spPr>
          <a:xfrm rot="0">
            <a:off x="0" y="3951278"/>
            <a:ext cx="18288000" cy="815976"/>
          </a:xfrm>
          <a:prstGeom prst="rect">
            <a:avLst/>
          </a:prstGeom>
        </p:spPr>
        <p:txBody>
          <a:bodyPr anchor="t" rtlCol="false" tIns="0" lIns="0" bIns="0" rIns="0">
            <a:spAutoFit/>
          </a:bodyPr>
          <a:lstStyle/>
          <a:p>
            <a:pPr algn="ctr">
              <a:lnSpc>
                <a:spcPts val="6325"/>
              </a:lnSpc>
            </a:pPr>
            <a:r>
              <a:rPr lang="en-US" sz="5500" spc="1045">
                <a:solidFill>
                  <a:srgbClr val="FFFFFF"/>
                </a:solidFill>
                <a:latin typeface="Daydream"/>
              </a:rPr>
              <a:t>32.5: health and medicine in the twentieth century</a:t>
            </a:r>
          </a:p>
        </p:txBody>
      </p:sp>
      <p:sp>
        <p:nvSpPr>
          <p:cNvPr name="TextBox 5" id="5"/>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32</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550 BC -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1" id="11"/>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a:solidFill>
                  <a:srgbClr val="FF33CC"/>
                </a:solidFill>
                <a:latin typeface="Arial Bold"/>
              </a:rPr>
              <a:t>Strand Two &amp; Three: The History of the World</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Life expectancy increased dramatically in the twentieth century, as did quality of live. This is due to medical discoveries and inventions that have been able to control or cure many diseases and conditions. Medical understanding and the application of that knowledge developed more quickly in the twentieth century than at any other time in human history. Governments and companies spent vast sums of money on the development of medical treatments for a wide array of diseases, illnesses and conditions.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2" id="12"/>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07553" y="1092204"/>
            <a:ext cx="15609955" cy="1152520"/>
          </a:xfrm>
          <a:prstGeom prst="rect">
            <a:avLst/>
          </a:prstGeom>
        </p:spPr>
        <p:txBody>
          <a:bodyPr anchor="t" rtlCol="false" tIns="0" lIns="0" bIns="0" rIns="0">
            <a:spAutoFit/>
          </a:bodyPr>
          <a:lstStyle/>
          <a:p>
            <a:pPr algn="l">
              <a:lnSpc>
                <a:spcPts val="8400"/>
              </a:lnSpc>
            </a:pPr>
            <a:r>
              <a:rPr lang="en-US" sz="6000">
                <a:solidFill>
                  <a:srgbClr val="EB00B7"/>
                </a:solidFill>
                <a:latin typeface="Arial Bold"/>
              </a:rPr>
              <a:t>Medicine and Health in the 20th Century</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18126" y="1676686"/>
            <a:ext cx="15609955" cy="8048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Among the key developments in medical treatments in the twentieth century was the production of many new </a:t>
            </a:r>
            <a:r>
              <a:rPr lang="en-US" sz="3000">
                <a:solidFill>
                  <a:srgbClr val="000000"/>
                </a:solidFill>
                <a:latin typeface="Arial Bold"/>
              </a:rPr>
              <a:t>pharmaceutical drugs </a:t>
            </a:r>
            <a:r>
              <a:rPr lang="en-US" sz="3000">
                <a:solidFill>
                  <a:srgbClr val="000000"/>
                </a:solidFill>
                <a:latin typeface="Arial"/>
              </a:rPr>
              <a:t>to treat illness and other ailments. These were </a:t>
            </a:r>
            <a:r>
              <a:rPr lang="en-US" sz="3000" u="sng">
                <a:solidFill>
                  <a:srgbClr val="000000"/>
                </a:solidFill>
                <a:latin typeface="Arial"/>
              </a:rPr>
              <a:t>manufactured medications developed through experimentation</a:t>
            </a:r>
            <a:r>
              <a:rPr lang="en-US" sz="3000">
                <a:solidFill>
                  <a:srgbClr val="000000"/>
                </a:solidFill>
                <a:latin typeface="Arial"/>
              </a:rPr>
              <a:t>.</a:t>
            </a:r>
          </a:p>
          <a:p>
            <a:pPr algn="l" marL="647700" indent="-323850" lvl="1">
              <a:lnSpc>
                <a:spcPts val="4200"/>
              </a:lnSpc>
              <a:buFont typeface="Arial"/>
              <a:buChar char="•"/>
            </a:pPr>
            <a:r>
              <a:rPr lang="en-US" sz="3000">
                <a:solidFill>
                  <a:srgbClr val="000000"/>
                </a:solidFill>
                <a:latin typeface="Arial Bold"/>
              </a:rPr>
              <a:t>1897 - Painkillers (Aspirin)</a:t>
            </a:r>
            <a:r>
              <a:rPr lang="en-US" sz="3000">
                <a:solidFill>
                  <a:srgbClr val="000000"/>
                </a:solidFill>
                <a:latin typeface="Arial"/>
              </a:rPr>
              <a:t>: easy to take painkillers allow people to cope with short- and long-term pain, which in earlier centuries had caused great distress and incapacity.</a:t>
            </a:r>
          </a:p>
          <a:p>
            <a:pPr algn="l" marL="647700" indent="-323850" lvl="1">
              <a:lnSpc>
                <a:spcPts val="4200"/>
              </a:lnSpc>
              <a:buFont typeface="Arial"/>
              <a:buChar char="•"/>
            </a:pPr>
            <a:r>
              <a:rPr lang="en-US" sz="3000">
                <a:solidFill>
                  <a:srgbClr val="000000"/>
                </a:solidFill>
                <a:latin typeface="Arial Bold"/>
              </a:rPr>
              <a:t>1910 – Histamine </a:t>
            </a:r>
            <a:r>
              <a:rPr lang="en-US" sz="3000">
                <a:solidFill>
                  <a:srgbClr val="000000"/>
                </a:solidFill>
                <a:latin typeface="Arial"/>
              </a:rPr>
              <a:t>(</a:t>
            </a:r>
            <a:r>
              <a:rPr lang="en-US" sz="3000">
                <a:solidFill>
                  <a:srgbClr val="000000"/>
                </a:solidFill>
                <a:latin typeface="Arial Bold"/>
              </a:rPr>
              <a:t>Antihistamines were discovered in 1937</a:t>
            </a:r>
            <a:r>
              <a:rPr lang="en-US" sz="3000">
                <a:solidFill>
                  <a:srgbClr val="000000"/>
                </a:solidFill>
                <a:latin typeface="Arial"/>
              </a:rPr>
              <a:t>): A substance produced by the body when it suffers an immune reaction. Antihistamine drugs are now used to treat systems of mild allergies such as runny noses and watery eyes.</a:t>
            </a:r>
          </a:p>
          <a:p>
            <a:pPr algn="l" marL="647700" indent="-323850" lvl="1">
              <a:lnSpc>
                <a:spcPts val="4200"/>
              </a:lnSpc>
              <a:buFont typeface="Arial"/>
              <a:buChar char="•"/>
            </a:pPr>
            <a:r>
              <a:rPr lang="en-US" sz="3000">
                <a:solidFill>
                  <a:srgbClr val="000000"/>
                </a:solidFill>
                <a:latin typeface="Arial Bold"/>
              </a:rPr>
              <a:t>1912 – The Discovery of Vitamins</a:t>
            </a:r>
            <a:r>
              <a:rPr lang="en-US" sz="3000">
                <a:solidFill>
                  <a:srgbClr val="000000"/>
                </a:solidFill>
                <a:latin typeface="Arial"/>
              </a:rPr>
              <a:t>: micronutrients essential for good health. Doctors identified what levels of each vitamin are needed to avoid deficiency diseased such as </a:t>
            </a:r>
            <a:r>
              <a:rPr lang="en-US" sz="3000">
                <a:solidFill>
                  <a:srgbClr val="000000"/>
                </a:solidFill>
                <a:latin typeface="Arial Bold"/>
              </a:rPr>
              <a:t>scurvy </a:t>
            </a:r>
            <a:r>
              <a:rPr lang="en-US" sz="3000">
                <a:solidFill>
                  <a:srgbClr val="000000"/>
                </a:solidFill>
                <a:latin typeface="Arial"/>
              </a:rPr>
              <a:t>(vitamin C) or </a:t>
            </a:r>
            <a:r>
              <a:rPr lang="en-US" sz="3000">
                <a:solidFill>
                  <a:srgbClr val="000000"/>
                </a:solidFill>
                <a:latin typeface="Arial Bold"/>
              </a:rPr>
              <a:t>rickets </a:t>
            </a:r>
            <a:r>
              <a:rPr lang="en-US" sz="3000">
                <a:solidFill>
                  <a:srgbClr val="000000"/>
                </a:solidFill>
                <a:latin typeface="Arial"/>
              </a:rPr>
              <a:t>(vitamin D).</a:t>
            </a:r>
          </a:p>
          <a:p>
            <a:pPr algn="l" marL="647700" indent="-323850" lvl="1">
              <a:lnSpc>
                <a:spcPts val="4200"/>
              </a:lnSpc>
              <a:buFont typeface="Arial"/>
              <a:buChar char="•"/>
            </a:pPr>
            <a:r>
              <a:rPr lang="en-US" sz="3000">
                <a:solidFill>
                  <a:srgbClr val="000000"/>
                </a:solidFill>
                <a:latin typeface="Arial Bold"/>
              </a:rPr>
              <a:t>1921 – Insulin</a:t>
            </a:r>
            <a:r>
              <a:rPr lang="en-US" sz="3000">
                <a:solidFill>
                  <a:srgbClr val="000000"/>
                </a:solidFill>
                <a:latin typeface="Arial"/>
              </a:rPr>
              <a:t>: a hormone that breaks down sugar in the bloodstream. People with Type 1 diabetes cannot produce insulin naturally and must inject it instead.</a:t>
            </a:r>
          </a:p>
          <a:p>
            <a:pPr algn="l" marL="647700" indent="-323850" lvl="1">
              <a:lnSpc>
                <a:spcPts val="4200"/>
              </a:lnSpc>
              <a:buFont typeface="Arial"/>
              <a:buChar char="•"/>
            </a:pPr>
            <a:r>
              <a:rPr lang="en-US" sz="3000">
                <a:solidFill>
                  <a:srgbClr val="000000"/>
                </a:solidFill>
                <a:latin typeface="Arial Bold"/>
              </a:rPr>
              <a:t>1928 – Penicillin</a:t>
            </a:r>
            <a:r>
              <a:rPr lang="en-US" sz="3000">
                <a:solidFill>
                  <a:srgbClr val="000000"/>
                </a:solidFill>
                <a:latin typeface="Arial"/>
              </a:rPr>
              <a:t>: the first antibiotics, discovered by </a:t>
            </a:r>
            <a:r>
              <a:rPr lang="en-US" sz="3000">
                <a:solidFill>
                  <a:srgbClr val="000000"/>
                </a:solidFill>
                <a:latin typeface="Arial Bold"/>
              </a:rPr>
              <a:t>Alexander Fleming </a:t>
            </a:r>
            <a:r>
              <a:rPr lang="en-US" sz="3000">
                <a:solidFill>
                  <a:srgbClr val="000000"/>
                </a:solidFill>
                <a:latin typeface="Arial"/>
              </a:rPr>
              <a:t>on bread mould. Penicillin is still used to treat many kinds of bacterial infection.</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2" id="12"/>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996979" y="647991"/>
            <a:ext cx="15609955" cy="1152520"/>
          </a:xfrm>
          <a:prstGeom prst="rect">
            <a:avLst/>
          </a:prstGeom>
        </p:spPr>
        <p:txBody>
          <a:bodyPr anchor="t" rtlCol="false" tIns="0" lIns="0" bIns="0" rIns="0">
            <a:spAutoFit/>
          </a:bodyPr>
          <a:lstStyle/>
          <a:p>
            <a:pPr algn="l">
              <a:lnSpc>
                <a:spcPts val="8400"/>
              </a:lnSpc>
            </a:pPr>
            <a:r>
              <a:rPr lang="en-US" sz="6000">
                <a:solidFill>
                  <a:srgbClr val="EB00B7"/>
                </a:solidFill>
                <a:latin typeface="Arial Bold"/>
              </a:rPr>
              <a:t>Advances in medication</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18126" y="1695736"/>
            <a:ext cx="15609955" cy="748982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Surgery has undergone great advances since 1900. Operations can be carried out on many different parts of the body that had previously been inoperable. Among the many important surgical advances were:</a:t>
            </a:r>
          </a:p>
          <a:p>
            <a:pPr algn="l" marL="539753" indent="-269876" lvl="1">
              <a:lnSpc>
                <a:spcPts val="3500"/>
              </a:lnSpc>
              <a:buFont typeface="Arial"/>
              <a:buChar char="•"/>
            </a:pPr>
            <a:r>
              <a:rPr lang="en-US" sz="2500">
                <a:solidFill>
                  <a:srgbClr val="000000"/>
                </a:solidFill>
                <a:latin typeface="Arial Bold"/>
              </a:rPr>
              <a:t>1853 – Endoscope</a:t>
            </a:r>
            <a:r>
              <a:rPr lang="en-US" sz="2500">
                <a:solidFill>
                  <a:srgbClr val="000000"/>
                </a:solidFill>
                <a:latin typeface="Arial"/>
              </a:rPr>
              <a:t>: a thin fibre optic cable with a tiny camera on one end which allows doctors to view inside the body to investigate or to guide surgery. </a:t>
            </a:r>
          </a:p>
          <a:p>
            <a:pPr algn="l" marL="539753" indent="-269876" lvl="1">
              <a:lnSpc>
                <a:spcPts val="3500"/>
              </a:lnSpc>
              <a:buFont typeface="Arial"/>
              <a:buChar char="•"/>
            </a:pPr>
            <a:r>
              <a:rPr lang="en-US" sz="2500">
                <a:solidFill>
                  <a:srgbClr val="000000"/>
                </a:solidFill>
                <a:latin typeface="Arial Bold"/>
              </a:rPr>
              <a:t>1914 – Portable X-Ray Machine</a:t>
            </a:r>
            <a:r>
              <a:rPr lang="en-US" sz="2500">
                <a:solidFill>
                  <a:srgbClr val="000000"/>
                </a:solidFill>
                <a:latin typeface="Arial"/>
              </a:rPr>
              <a:t>: </a:t>
            </a:r>
            <a:r>
              <a:rPr lang="en-US" sz="2500">
                <a:solidFill>
                  <a:srgbClr val="000000"/>
                </a:solidFill>
                <a:latin typeface="Arial Bold"/>
              </a:rPr>
              <a:t>Marie Curie </a:t>
            </a:r>
            <a:r>
              <a:rPr lang="en-US" sz="2500">
                <a:solidFill>
                  <a:srgbClr val="000000"/>
                </a:solidFill>
                <a:latin typeface="Arial"/>
              </a:rPr>
              <a:t>improved the x-ray discovered by the German engineer </a:t>
            </a:r>
            <a:r>
              <a:rPr lang="en-US" sz="2500">
                <a:solidFill>
                  <a:srgbClr val="000000"/>
                </a:solidFill>
                <a:latin typeface="Arial Bold"/>
              </a:rPr>
              <a:t>Wilhelm Conrad Röntgen </a:t>
            </a:r>
            <a:r>
              <a:rPr lang="en-US" sz="2500">
                <a:solidFill>
                  <a:srgbClr val="000000"/>
                </a:solidFill>
                <a:latin typeface="Arial"/>
              </a:rPr>
              <a:t>in </a:t>
            </a:r>
            <a:r>
              <a:rPr lang="en-US" sz="2500">
                <a:solidFill>
                  <a:srgbClr val="000000"/>
                </a:solidFill>
                <a:latin typeface="Arial Bold"/>
              </a:rPr>
              <a:t>1895</a:t>
            </a:r>
            <a:r>
              <a:rPr lang="en-US" sz="2500">
                <a:solidFill>
                  <a:srgbClr val="000000"/>
                </a:solidFill>
                <a:latin typeface="Arial"/>
              </a:rPr>
              <a:t>, creating a portable x-ray machine that was first used in World War I to treat wounded soldiers on the frontlines. </a:t>
            </a:r>
          </a:p>
          <a:p>
            <a:pPr algn="l" marL="539753" indent="-269876" lvl="1">
              <a:lnSpc>
                <a:spcPts val="3500"/>
              </a:lnSpc>
              <a:buFont typeface="Arial"/>
              <a:buChar char="•"/>
            </a:pPr>
            <a:r>
              <a:rPr lang="en-US" sz="2500">
                <a:solidFill>
                  <a:srgbClr val="000000"/>
                </a:solidFill>
                <a:latin typeface="Arial Bold"/>
              </a:rPr>
              <a:t>1953 - Coronary bypasses:</a:t>
            </a:r>
            <a:r>
              <a:rPr lang="en-US" sz="2500">
                <a:solidFill>
                  <a:srgbClr val="000000"/>
                </a:solidFill>
                <a:latin typeface="Arial"/>
              </a:rPr>
              <a:t> improved blood supply to the heart through surgery. Since the 1960s, heart values can be replaced. In 1961 the pacemaker was developed; this maintains a regular heartbeat.</a:t>
            </a:r>
          </a:p>
          <a:p>
            <a:pPr algn="l" marL="539753" indent="-269876" lvl="1">
              <a:lnSpc>
                <a:spcPts val="3500"/>
              </a:lnSpc>
              <a:buFont typeface="Arial"/>
              <a:buChar char="•"/>
            </a:pPr>
            <a:r>
              <a:rPr lang="en-US" sz="2500">
                <a:solidFill>
                  <a:srgbClr val="000000"/>
                </a:solidFill>
                <a:latin typeface="Arial Bold"/>
              </a:rPr>
              <a:t>1967 – CT Scans</a:t>
            </a:r>
            <a:r>
              <a:rPr lang="en-US" sz="2500">
                <a:solidFill>
                  <a:srgbClr val="000000"/>
                </a:solidFill>
                <a:latin typeface="Arial"/>
              </a:rPr>
              <a:t>: a special x-ray machine that takes multiple images to produce a 3D picture of the inside of the body. It is often used after accidents, or to check for blood clots or unusual growths.</a:t>
            </a:r>
          </a:p>
          <a:p>
            <a:pPr algn="l" marL="539753" indent="-269876" lvl="1">
              <a:lnSpc>
                <a:spcPts val="3500"/>
              </a:lnSpc>
              <a:buFont typeface="Arial"/>
              <a:buChar char="•"/>
            </a:pPr>
            <a:r>
              <a:rPr lang="en-US" sz="2500">
                <a:solidFill>
                  <a:srgbClr val="000000"/>
                </a:solidFill>
                <a:latin typeface="Arial Bold"/>
              </a:rPr>
              <a:t>1977 – MRI </a:t>
            </a:r>
            <a:r>
              <a:rPr lang="en-US" sz="2500">
                <a:solidFill>
                  <a:srgbClr val="000000"/>
                </a:solidFill>
                <a:latin typeface="Arial"/>
              </a:rPr>
              <a:t>(</a:t>
            </a:r>
            <a:r>
              <a:rPr lang="en-US" sz="2500">
                <a:solidFill>
                  <a:srgbClr val="000000"/>
                </a:solidFill>
                <a:latin typeface="Arial Bold"/>
              </a:rPr>
              <a:t>magnetic resonance imaging</a:t>
            </a:r>
            <a:r>
              <a:rPr lang="en-US" sz="2500">
                <a:solidFill>
                  <a:srgbClr val="000000"/>
                </a:solidFill>
                <a:latin typeface="Arial"/>
              </a:rPr>
              <a:t>): strong magnetic fields and radio waves are used to create detailed images of the organs and tissues. MRI scanning can detect areas of disease.</a:t>
            </a:r>
          </a:p>
          <a:p>
            <a:pPr algn="l" marL="539753" indent="-269876" lvl="1">
              <a:lnSpc>
                <a:spcPts val="3500"/>
              </a:lnSpc>
              <a:buFont typeface="Arial"/>
              <a:buChar char="•"/>
            </a:pPr>
            <a:r>
              <a:rPr lang="en-US" sz="2500">
                <a:solidFill>
                  <a:srgbClr val="000000"/>
                </a:solidFill>
                <a:latin typeface="Arial Bold"/>
              </a:rPr>
              <a:t>Blood types</a:t>
            </a:r>
            <a:r>
              <a:rPr lang="en-US" sz="2500">
                <a:solidFill>
                  <a:srgbClr val="000000"/>
                </a:solidFill>
                <a:latin typeface="Arial"/>
              </a:rPr>
              <a:t>: the four blood types (A, B, O and AB) were discovered before World War I. This made blood transfusions possible and blood donation schemes were set up. </a:t>
            </a:r>
          </a:p>
          <a:p>
            <a:pPr algn="l" marL="539753" indent="-269876" lvl="1">
              <a:lnSpc>
                <a:spcPts val="3500"/>
              </a:lnSpc>
              <a:buFont typeface="Arial"/>
              <a:buChar char="•"/>
            </a:pPr>
            <a:r>
              <a:rPr lang="en-US" sz="2500">
                <a:solidFill>
                  <a:srgbClr val="000000"/>
                </a:solidFill>
                <a:latin typeface="Arial Bold"/>
              </a:rPr>
              <a:t>Laser surgery and keyhole surgery</a:t>
            </a:r>
            <a:r>
              <a:rPr lang="en-US" sz="2500">
                <a:solidFill>
                  <a:srgbClr val="000000"/>
                </a:solidFill>
                <a:latin typeface="Arial"/>
              </a:rPr>
              <a:t>: these are less invasive surgical methods which lower the risk of infection and greatly reduce recovery time.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2" id="12"/>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996979" y="647991"/>
            <a:ext cx="15609955" cy="1152520"/>
          </a:xfrm>
          <a:prstGeom prst="rect">
            <a:avLst/>
          </a:prstGeom>
        </p:spPr>
        <p:txBody>
          <a:bodyPr anchor="t" rtlCol="false" tIns="0" lIns="0" bIns="0" rIns="0">
            <a:spAutoFit/>
          </a:bodyPr>
          <a:lstStyle/>
          <a:p>
            <a:pPr algn="l">
              <a:lnSpc>
                <a:spcPts val="8400"/>
              </a:lnSpc>
            </a:pPr>
            <a:r>
              <a:rPr lang="en-US" sz="6000">
                <a:solidFill>
                  <a:srgbClr val="EB00B7"/>
                </a:solidFill>
                <a:latin typeface="Arial Bold"/>
              </a:rPr>
              <a:t>Advances in surgery</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18126" y="1695736"/>
            <a:ext cx="8125874" cy="7489825"/>
          </a:xfrm>
          <a:prstGeom prst="rect">
            <a:avLst/>
          </a:prstGeom>
        </p:spPr>
        <p:txBody>
          <a:bodyPr anchor="t" rtlCol="false" tIns="0" lIns="0" bIns="0" rIns="0">
            <a:spAutoFit/>
          </a:bodyPr>
          <a:lstStyle/>
          <a:p>
            <a:pPr algn="l" marL="539753" indent="-269876" lvl="1">
              <a:lnSpc>
                <a:spcPts val="3500"/>
              </a:lnSpc>
              <a:buFont typeface="Arial"/>
              <a:buChar char="•"/>
            </a:pPr>
            <a:r>
              <a:rPr lang="en-US" sz="2500">
                <a:solidFill>
                  <a:srgbClr val="000000"/>
                </a:solidFill>
                <a:latin typeface="Arial Bold"/>
              </a:rPr>
              <a:t>Skin grafts and plastic surgery</a:t>
            </a:r>
            <a:r>
              <a:rPr lang="en-US" sz="2500">
                <a:solidFill>
                  <a:srgbClr val="000000"/>
                </a:solidFill>
                <a:latin typeface="Arial"/>
              </a:rPr>
              <a:t>: both were known in earlier times but became very advanced in the twentieth century due to their usefulness in treating war injuries. After World War I, skin grafts (healthy skin taken from elsewhere on the patient) were used to help reconstruct faces that had suffered burns or shrapnel damage. During World War II, plastic surgery was likewise used to help repair faces.</a:t>
            </a:r>
          </a:p>
          <a:p>
            <a:pPr algn="l" marL="539753" indent="-269876" lvl="1">
              <a:lnSpc>
                <a:spcPts val="3500"/>
              </a:lnSpc>
              <a:buFont typeface="Arial"/>
              <a:buChar char="•"/>
            </a:pPr>
            <a:r>
              <a:rPr lang="en-US" sz="2500">
                <a:solidFill>
                  <a:srgbClr val="000000"/>
                </a:solidFill>
                <a:latin typeface="Arial"/>
              </a:rPr>
              <a:t>The most important area of surgical advances were </a:t>
            </a:r>
            <a:r>
              <a:rPr lang="en-US" sz="2500" u="sng">
                <a:solidFill>
                  <a:srgbClr val="000000"/>
                </a:solidFill>
                <a:latin typeface="Arial"/>
              </a:rPr>
              <a:t>the replacement of failing organs with healthy ones</a:t>
            </a:r>
            <a:r>
              <a:rPr lang="en-US" sz="2500">
                <a:solidFill>
                  <a:srgbClr val="000000"/>
                </a:solidFill>
                <a:latin typeface="Arial"/>
              </a:rPr>
              <a:t> through </a:t>
            </a:r>
            <a:r>
              <a:rPr lang="en-US" sz="2500">
                <a:solidFill>
                  <a:srgbClr val="000000"/>
                </a:solidFill>
                <a:latin typeface="Arial Bold"/>
              </a:rPr>
              <a:t>organ transplantation</a:t>
            </a:r>
            <a:r>
              <a:rPr lang="en-US" sz="2500">
                <a:solidFill>
                  <a:srgbClr val="000000"/>
                </a:solidFill>
                <a:latin typeface="Arial"/>
              </a:rPr>
              <a:t>. T</a:t>
            </a:r>
            <a:r>
              <a:rPr lang="en-US" sz="2500">
                <a:solidFill>
                  <a:srgbClr val="000000"/>
                </a:solidFill>
                <a:latin typeface="Arial"/>
              </a:rPr>
              <a:t>he first successful kidney transplant took place in 1954 while the first successful heart transplant took place in 1967. Other transplant surgeries include:</a:t>
            </a:r>
          </a:p>
          <a:p>
            <a:pPr algn="l" marL="1079505" indent="-359835" lvl="2">
              <a:lnSpc>
                <a:spcPts val="3500"/>
              </a:lnSpc>
              <a:buFont typeface="Arial"/>
              <a:buChar char="⚬"/>
            </a:pPr>
            <a:r>
              <a:rPr lang="en-US" sz="2500">
                <a:solidFill>
                  <a:srgbClr val="000000"/>
                </a:solidFill>
                <a:latin typeface="Arial"/>
              </a:rPr>
              <a:t>Liver transplant (1963)</a:t>
            </a:r>
          </a:p>
          <a:p>
            <a:pPr algn="l" marL="1079505" indent="-359835" lvl="2">
              <a:lnSpc>
                <a:spcPts val="3500"/>
              </a:lnSpc>
              <a:buFont typeface="Arial"/>
              <a:buChar char="⚬"/>
            </a:pPr>
            <a:r>
              <a:rPr lang="en-US" sz="2500">
                <a:solidFill>
                  <a:srgbClr val="000000"/>
                </a:solidFill>
                <a:latin typeface="Arial"/>
              </a:rPr>
              <a:t>Heart and lung transplants (1981)</a:t>
            </a:r>
          </a:p>
          <a:p>
            <a:pPr algn="l" marL="1079505" indent="-359835" lvl="2">
              <a:lnSpc>
                <a:spcPts val="3500"/>
              </a:lnSpc>
              <a:buFont typeface="Arial"/>
              <a:buChar char="⚬"/>
            </a:pPr>
            <a:r>
              <a:rPr lang="en-US" sz="2500">
                <a:solidFill>
                  <a:srgbClr val="000000"/>
                </a:solidFill>
                <a:latin typeface="Arial"/>
              </a:rPr>
              <a:t>Brain tissue transplant (1987)</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2" id="12"/>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996979" y="647991"/>
            <a:ext cx="15609955" cy="1152520"/>
          </a:xfrm>
          <a:prstGeom prst="rect">
            <a:avLst/>
          </a:prstGeom>
        </p:spPr>
        <p:txBody>
          <a:bodyPr anchor="t" rtlCol="false" tIns="0" lIns="0" bIns="0" rIns="0">
            <a:spAutoFit/>
          </a:bodyPr>
          <a:lstStyle/>
          <a:p>
            <a:pPr algn="l">
              <a:lnSpc>
                <a:spcPts val="8400"/>
              </a:lnSpc>
            </a:pPr>
            <a:r>
              <a:rPr lang="en-US" sz="6000">
                <a:solidFill>
                  <a:srgbClr val="EB00B7"/>
                </a:solidFill>
                <a:latin typeface="Arial Bold"/>
              </a:rPr>
              <a:t>Advances in surgery</a:t>
            </a:r>
          </a:p>
        </p:txBody>
      </p:sp>
      <p:sp>
        <p:nvSpPr>
          <p:cNvPr name="Freeform 14" id="14"/>
          <p:cNvSpPr/>
          <p:nvPr/>
        </p:nvSpPr>
        <p:spPr>
          <a:xfrm flipH="false" flipV="false" rot="0">
            <a:off x="9144000" y="2414779"/>
            <a:ext cx="7795260" cy="5887020"/>
          </a:xfrm>
          <a:custGeom>
            <a:avLst/>
            <a:gdLst/>
            <a:ahLst/>
            <a:cxnLst/>
            <a:rect r="r" b="b" t="t" l="l"/>
            <a:pathLst>
              <a:path h="5887020" w="7795260">
                <a:moveTo>
                  <a:pt x="0" y="0"/>
                </a:moveTo>
                <a:lnTo>
                  <a:pt x="7795260" y="0"/>
                </a:lnTo>
                <a:lnTo>
                  <a:pt x="7795260" y="5887020"/>
                </a:lnTo>
                <a:lnTo>
                  <a:pt x="0" y="5887020"/>
                </a:lnTo>
                <a:lnTo>
                  <a:pt x="0" y="0"/>
                </a:lnTo>
                <a:close/>
              </a:path>
            </a:pathLst>
          </a:custGeom>
          <a:blipFill>
            <a:blip r:embed="rId6"/>
            <a:stretch>
              <a:fillRect l="-3003" t="-2320" r="-3003" b="-3314"/>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07553" y="311441"/>
            <a:ext cx="15790078" cy="1152520"/>
          </a:xfrm>
          <a:prstGeom prst="rect">
            <a:avLst/>
          </a:prstGeom>
        </p:spPr>
        <p:txBody>
          <a:bodyPr anchor="t" rtlCol="false" tIns="0" lIns="0" bIns="0" rIns="0">
            <a:spAutoFit/>
          </a:bodyPr>
          <a:lstStyle/>
          <a:p>
            <a:pPr algn="l">
              <a:lnSpc>
                <a:spcPts val="8400"/>
              </a:lnSpc>
            </a:pPr>
            <a:r>
              <a:rPr lang="en-US" sz="6000">
                <a:solidFill>
                  <a:srgbClr val="EB00B7"/>
                </a:solidFill>
                <a:latin typeface="Arial Bold"/>
              </a:rPr>
              <a:t>Women's health and reproductive medicine</a:t>
            </a:r>
          </a:p>
        </p:txBody>
      </p:sp>
      <p:sp>
        <p:nvSpPr>
          <p:cNvPr name="TextBox 8" id="8"/>
          <p:cNvSpPr txBox="true"/>
          <p:nvPr/>
        </p:nvSpPr>
        <p:spPr>
          <a:xfrm rot="0">
            <a:off x="1007553" y="1368711"/>
            <a:ext cx="15609955" cy="791845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Some of the twentieth century's biggest changes were seen in the area of reproductive medicine. Previously seen as largely the responsibility of midwives, significant advances were made in women's health after 1900, making pregnancy and childbirth safer for mother and child and allowing women more control over whether they became pregnant in the first place.</a:t>
            </a:r>
          </a:p>
          <a:p>
            <a:pPr algn="l" marL="539749" indent="-269875" lvl="1">
              <a:lnSpc>
                <a:spcPts val="3499"/>
              </a:lnSpc>
              <a:buFont typeface="Arial"/>
              <a:buChar char="•"/>
            </a:pPr>
            <a:r>
              <a:rPr lang="en-US" sz="2499">
                <a:solidFill>
                  <a:srgbClr val="000000"/>
                </a:solidFill>
                <a:latin typeface="Arial"/>
              </a:rPr>
              <a:t>Labour could be safely induced (begun artificially) and the use of epidurals (painkiller injections in the lower spine) eased the pain of childbirth. </a:t>
            </a:r>
          </a:p>
          <a:p>
            <a:pPr algn="l" marL="539749" indent="-269875" lvl="1">
              <a:lnSpc>
                <a:spcPts val="3499"/>
              </a:lnSpc>
              <a:buFont typeface="Arial"/>
              <a:buChar char="•"/>
            </a:pPr>
            <a:r>
              <a:rPr lang="en-US" sz="2499">
                <a:solidFill>
                  <a:srgbClr val="000000"/>
                </a:solidFill>
                <a:latin typeface="Arial Bold"/>
              </a:rPr>
              <a:t>1956 – Ultrasound</a:t>
            </a:r>
            <a:r>
              <a:rPr lang="en-US" sz="2499">
                <a:solidFill>
                  <a:srgbClr val="000000"/>
                </a:solidFill>
                <a:latin typeface="Arial"/>
              </a:rPr>
              <a:t>: High-frequency soundwaves are used to ‘see’ inside the body. Ultrasound is used to scan internal organs and tissues. Since the 1970s, they have also been used to monitor pregnancies harmlessly.</a:t>
            </a:r>
          </a:p>
          <a:p>
            <a:pPr algn="l" marL="539749" indent="-269875" lvl="1">
              <a:lnSpc>
                <a:spcPts val="3499"/>
              </a:lnSpc>
              <a:buFont typeface="Arial"/>
              <a:buChar char="•"/>
            </a:pPr>
            <a:r>
              <a:rPr lang="en-US" sz="2499">
                <a:solidFill>
                  <a:srgbClr val="000000"/>
                </a:solidFill>
                <a:latin typeface="Arial Bold"/>
              </a:rPr>
              <a:t>1960 – Hormonal Contraception</a:t>
            </a:r>
            <a:r>
              <a:rPr lang="en-US" sz="2499">
                <a:solidFill>
                  <a:srgbClr val="000000"/>
                </a:solidFill>
                <a:latin typeface="Arial"/>
              </a:rPr>
              <a:t>: the contraceptive pill for women was invented by </a:t>
            </a:r>
            <a:r>
              <a:rPr lang="en-US" sz="2499">
                <a:solidFill>
                  <a:srgbClr val="000000"/>
                </a:solidFill>
                <a:latin typeface="Arial Bold"/>
              </a:rPr>
              <a:t>Gregory Goodwin Pincus</a:t>
            </a:r>
            <a:r>
              <a:rPr lang="en-US" sz="2499">
                <a:solidFill>
                  <a:srgbClr val="000000"/>
                </a:solidFill>
                <a:latin typeface="Arial"/>
              </a:rPr>
              <a:t> and </a:t>
            </a:r>
            <a:r>
              <a:rPr lang="en-US" sz="2499">
                <a:solidFill>
                  <a:srgbClr val="000000"/>
                </a:solidFill>
                <a:latin typeface="Arial Bold"/>
              </a:rPr>
              <a:t>John Rock </a:t>
            </a:r>
            <a:r>
              <a:rPr lang="en-US" sz="2499">
                <a:solidFill>
                  <a:srgbClr val="000000"/>
                </a:solidFill>
                <a:latin typeface="Arial"/>
              </a:rPr>
              <a:t>in the 1960s which would rapidly transformed society as 'the Pill' </a:t>
            </a:r>
            <a:r>
              <a:rPr lang="en-US" sz="2499" u="sng">
                <a:solidFill>
                  <a:srgbClr val="000000"/>
                </a:solidFill>
                <a:latin typeface="Arial"/>
              </a:rPr>
              <a:t>contains hormones that temporarily prevent pregnancy (when taken correctly), allowing women control over their fertility</a:t>
            </a:r>
            <a:r>
              <a:rPr lang="en-US" sz="2499">
                <a:solidFill>
                  <a:srgbClr val="000000"/>
                </a:solidFill>
                <a:latin typeface="Arial"/>
              </a:rPr>
              <a:t>. Women began to graduate from universities and advance their careers at much higher rates once pregnancies could be planned.</a:t>
            </a:r>
          </a:p>
          <a:p>
            <a:pPr algn="l" marL="539749" indent="-269875" lvl="1">
              <a:lnSpc>
                <a:spcPts val="3499"/>
              </a:lnSpc>
              <a:buFont typeface="Arial"/>
              <a:buChar char="•"/>
            </a:pPr>
            <a:r>
              <a:rPr lang="en-US" sz="2499">
                <a:solidFill>
                  <a:srgbClr val="000000"/>
                </a:solidFill>
                <a:latin typeface="Arial Bold"/>
              </a:rPr>
              <a:t>1978 – In vitro fertilisation </a:t>
            </a:r>
            <a:r>
              <a:rPr lang="en-US" sz="2499">
                <a:solidFill>
                  <a:srgbClr val="000000"/>
                </a:solidFill>
                <a:latin typeface="Arial"/>
              </a:rPr>
              <a:t>(</a:t>
            </a:r>
            <a:r>
              <a:rPr lang="en-US" sz="2499">
                <a:solidFill>
                  <a:srgbClr val="000000"/>
                </a:solidFill>
                <a:latin typeface="Arial Bold"/>
              </a:rPr>
              <a:t>IVF</a:t>
            </a:r>
            <a:r>
              <a:rPr lang="en-US" sz="2499">
                <a:solidFill>
                  <a:srgbClr val="000000"/>
                </a:solidFill>
                <a:latin typeface="Arial"/>
              </a:rPr>
              <a:t>): a technique developed by </a:t>
            </a:r>
            <a:r>
              <a:rPr lang="en-US" sz="2499">
                <a:solidFill>
                  <a:srgbClr val="000000"/>
                </a:solidFill>
                <a:latin typeface="Arial Bold"/>
              </a:rPr>
              <a:t>Patrick Steptoe</a:t>
            </a:r>
            <a:r>
              <a:rPr lang="en-US" sz="2499">
                <a:solidFill>
                  <a:srgbClr val="000000"/>
                </a:solidFill>
                <a:latin typeface="Arial"/>
              </a:rPr>
              <a:t> which can be used to help achieve a pregnancy when the natural method has been unsuccessful. Fertilisation takes place in a laboratory and the embryo is transferred to a woman’s uterus after several days. The first 'test-tube baby', </a:t>
            </a:r>
            <a:r>
              <a:rPr lang="en-US" sz="2499">
                <a:solidFill>
                  <a:srgbClr val="000000"/>
                </a:solidFill>
                <a:latin typeface="Arial Bold"/>
              </a:rPr>
              <a:t>Louise Brown</a:t>
            </a:r>
            <a:r>
              <a:rPr lang="en-US" sz="2499">
                <a:solidFill>
                  <a:srgbClr val="000000"/>
                </a:solidFill>
                <a:latin typeface="Arial"/>
              </a:rPr>
              <a:t>, was born in 1978.</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Freeform 10" id="10"/>
          <p:cNvSpPr/>
          <p:nvPr/>
        </p:nvSpPr>
        <p:spPr>
          <a:xfrm flipH="false" flipV="false" rot="0">
            <a:off x="685800" y="4851692"/>
            <a:ext cx="8458200" cy="4873618"/>
          </a:xfrm>
          <a:custGeom>
            <a:avLst/>
            <a:gdLst/>
            <a:ahLst/>
            <a:cxnLst/>
            <a:rect r="r" b="b" t="t" l="l"/>
            <a:pathLst>
              <a:path h="4873618" w="8458200">
                <a:moveTo>
                  <a:pt x="0" y="0"/>
                </a:moveTo>
                <a:lnTo>
                  <a:pt x="8458200" y="0"/>
                </a:lnTo>
                <a:lnTo>
                  <a:pt x="8458200" y="4873619"/>
                </a:lnTo>
                <a:lnTo>
                  <a:pt x="0" y="4873619"/>
                </a:lnTo>
                <a:lnTo>
                  <a:pt x="0" y="0"/>
                </a:lnTo>
                <a:close/>
              </a:path>
            </a:pathLst>
          </a:custGeom>
          <a:blipFill>
            <a:blip r:embed="rId6"/>
            <a:stretch>
              <a:fillRect l="0" t="0" r="0" b="0"/>
            </a:stretch>
          </a:blipFill>
        </p:spPr>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12" id="12"/>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4" id="14"/>
          <p:cNvSpPr/>
          <p:nvPr/>
        </p:nvSpPr>
        <p:spPr>
          <a:xfrm flipH="false" flipV="false" rot="0">
            <a:off x="9012347" y="0"/>
            <a:ext cx="7926913" cy="4851692"/>
          </a:xfrm>
          <a:custGeom>
            <a:avLst/>
            <a:gdLst/>
            <a:ahLst/>
            <a:cxnLst/>
            <a:rect r="r" b="b" t="t" l="l"/>
            <a:pathLst>
              <a:path h="4851692" w="7926913">
                <a:moveTo>
                  <a:pt x="0" y="0"/>
                </a:moveTo>
                <a:lnTo>
                  <a:pt x="7926913" y="0"/>
                </a:lnTo>
                <a:lnTo>
                  <a:pt x="7926913" y="4851692"/>
                </a:lnTo>
                <a:lnTo>
                  <a:pt x="0" y="4851692"/>
                </a:lnTo>
                <a:lnTo>
                  <a:pt x="0" y="0"/>
                </a:lnTo>
                <a:close/>
              </a:path>
            </a:pathLst>
          </a:custGeom>
          <a:blipFill>
            <a:blip r:embed="rId10"/>
            <a:stretch>
              <a:fillRect l="-2729" t="-3430" r="-2729" b="-4116"/>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EB00B7"/>
                </a:solidFill>
                <a:latin typeface="Arial Bold"/>
              </a:rPr>
              <a:t>Introduction</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a:t>
            </a:r>
            <a:r>
              <a:rPr lang="en-US" sz="3000">
                <a:solidFill>
                  <a:srgbClr val="000000"/>
                </a:solidFill>
                <a:latin typeface="Arial Bold"/>
              </a:rPr>
              <a:t> pattern of change</a:t>
            </a:r>
            <a:r>
              <a:rPr lang="en-US" sz="3000">
                <a:solidFill>
                  <a:srgbClr val="000000"/>
                </a:solidFill>
                <a:latin typeface="Arial"/>
              </a:rPr>
              <a:t> in history is </a:t>
            </a:r>
            <a:r>
              <a:rPr lang="en-US" sz="3000" u="sng">
                <a:solidFill>
                  <a:srgbClr val="000000"/>
                </a:solidFill>
                <a:latin typeface="Arial"/>
              </a:rPr>
              <a:t>how changes occur in a particular area of history over a period of time</a:t>
            </a:r>
            <a:r>
              <a:rPr lang="en-US" sz="3000">
                <a:solidFill>
                  <a:srgbClr val="000000"/>
                </a:solidFill>
                <a:latin typeface="Arial"/>
              </a:rPr>
              <a:t>. In this chapter, we will look at some patterns of change in health care and medicine throughout history, what the key changes were and how they came about. The study of the body and of how to keep people healthy and treat them when they are sick or injured has been a constant concern for humanity. At various points in our history, we have made great strides forward in understanding sickness and disease, finding ways to treat them and making health care more widely available.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90575"/>
            <a:ext cx="15790078" cy="1152520"/>
          </a:xfrm>
          <a:prstGeom prst="rect">
            <a:avLst/>
          </a:prstGeom>
        </p:spPr>
        <p:txBody>
          <a:bodyPr anchor="t" rtlCol="false" tIns="0" lIns="0" bIns="0" rIns="0">
            <a:spAutoFit/>
          </a:bodyPr>
          <a:lstStyle/>
          <a:p>
            <a:pPr algn="l">
              <a:lnSpc>
                <a:spcPts val="8400"/>
              </a:lnSpc>
            </a:pPr>
            <a:r>
              <a:rPr lang="en-US" sz="6000">
                <a:solidFill>
                  <a:srgbClr val="EB00B7"/>
                </a:solidFill>
                <a:latin typeface="Arial Bold"/>
              </a:rPr>
              <a:t>Public Health Care</a:t>
            </a:r>
          </a:p>
        </p:txBody>
      </p:sp>
      <p:sp>
        <p:nvSpPr>
          <p:cNvPr name="TextBox 8" id="8"/>
          <p:cNvSpPr txBox="true"/>
          <p:nvPr/>
        </p:nvSpPr>
        <p:spPr>
          <a:xfrm rot="0">
            <a:off x="1028700" y="1828795"/>
            <a:ext cx="15609955" cy="370522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In addition to the development of life-saving treatments for injury and disease, the twentieth century also saw a massive expansion of access to quality health care. Starting in Europe and accelerating in the years after World War II, governments created </a:t>
            </a:r>
            <a:r>
              <a:rPr lang="en-US" sz="2999">
                <a:solidFill>
                  <a:srgbClr val="000000"/>
                </a:solidFill>
                <a:latin typeface="Arial Bold"/>
              </a:rPr>
              <a:t>welfare states</a:t>
            </a:r>
            <a:r>
              <a:rPr lang="en-US" sz="2999">
                <a:solidFill>
                  <a:srgbClr val="000000"/>
                </a:solidFill>
                <a:latin typeface="Arial"/>
              </a:rPr>
              <a:t>, or </a:t>
            </a:r>
            <a:r>
              <a:rPr lang="en-US" sz="2999" u="sng">
                <a:solidFill>
                  <a:srgbClr val="000000"/>
                </a:solidFill>
                <a:latin typeface="Arial"/>
              </a:rPr>
              <a:t>programmes where governments sought to greatly expand access to education, health care and other services, often making these free of charge</a:t>
            </a:r>
            <a:r>
              <a:rPr lang="en-US" sz="2999">
                <a:solidFill>
                  <a:srgbClr val="000000"/>
                </a:solidFill>
                <a:latin typeface="Arial"/>
              </a:rPr>
              <a:t>. In health care, this has meant that more people than ever are able to access good quality care, prescription medicines and hospitals without having to worry about the cost.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EB00B7"/>
                </a:solidFill>
                <a:latin typeface="Arial Bold"/>
              </a:rPr>
              <a:t>Questions Pg 417 (Artefact 2nd Edition)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rPr>
              <a:t>What is penicillin and why was it an important advance in the treatment of illnesses?</a:t>
            </a:r>
          </a:p>
          <a:p>
            <a:pPr algn="l" marL="647702" indent="-323851" lvl="1">
              <a:lnSpc>
                <a:spcPts val="4200"/>
              </a:lnSpc>
              <a:buAutoNum type="arabicPeriod" startAt="1"/>
            </a:pPr>
            <a:r>
              <a:rPr lang="en-US" sz="3000">
                <a:solidFill>
                  <a:srgbClr val="000000"/>
                </a:solidFill>
                <a:latin typeface="Arial"/>
              </a:rPr>
              <a:t>Describe the advances made in surgery in the twentieth century.</a:t>
            </a:r>
          </a:p>
          <a:p>
            <a:pPr algn="l" marL="647702" indent="-323851" lvl="1">
              <a:lnSpc>
                <a:spcPts val="4200"/>
              </a:lnSpc>
              <a:buAutoNum type="arabicPeriod" startAt="1"/>
            </a:pPr>
            <a:r>
              <a:rPr lang="en-US" sz="3000">
                <a:solidFill>
                  <a:srgbClr val="000000"/>
                </a:solidFill>
                <a:latin typeface="Arial"/>
              </a:rPr>
              <a:t>Identify two advances in heart surgery in the twentieth century.</a:t>
            </a:r>
          </a:p>
          <a:p>
            <a:pPr algn="l" marL="647702" indent="-323851" lvl="1">
              <a:lnSpc>
                <a:spcPts val="4200"/>
              </a:lnSpc>
              <a:buAutoNum type="arabicPeriod" startAt="1"/>
            </a:pPr>
            <a:r>
              <a:rPr lang="en-US" sz="3000">
                <a:solidFill>
                  <a:srgbClr val="000000"/>
                </a:solidFill>
                <a:latin typeface="Arial"/>
              </a:rPr>
              <a:t>Why was the invention of the contraceptive pill so important?</a:t>
            </a:r>
          </a:p>
          <a:p>
            <a:pPr algn="l" marL="647702" indent="-323851" lvl="1">
              <a:lnSpc>
                <a:spcPts val="4200"/>
              </a:lnSpc>
              <a:buAutoNum type="arabicPeriod" startAt="1"/>
            </a:pPr>
            <a:r>
              <a:rPr lang="en-US" sz="3000">
                <a:solidFill>
                  <a:srgbClr val="000000"/>
                </a:solidFill>
                <a:latin typeface="Arial"/>
              </a:rPr>
              <a:t>What other developments have there been in reproductive medicine?</a:t>
            </a:r>
          </a:p>
          <a:p>
            <a:pPr algn="l" marL="647702" indent="-323851" lvl="1">
              <a:lnSpc>
                <a:spcPts val="4200"/>
              </a:lnSpc>
              <a:buAutoNum type="arabicPeriod" startAt="1"/>
            </a:pPr>
            <a:r>
              <a:rPr lang="en-US" sz="3000">
                <a:solidFill>
                  <a:srgbClr val="000000"/>
                </a:solidFill>
                <a:latin typeface="Arial"/>
              </a:rPr>
              <a:t>How did access to health care improve during the twentieth century?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FF33CC"/>
                </a:solidFill>
                <a:latin typeface="Arial Bold"/>
              </a:rPr>
              <a:t>32.6: SUMMARY</a:t>
            </a:r>
          </a:p>
        </p:txBody>
      </p:sp>
      <p:sp>
        <p:nvSpPr>
          <p:cNvPr name="TextBox 4" id="4"/>
          <p:cNvSpPr txBox="true"/>
          <p:nvPr/>
        </p:nvSpPr>
        <p:spPr>
          <a:xfrm rot="0">
            <a:off x="4270809" y="3738872"/>
            <a:ext cx="9746382"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32.6: summary</a:t>
            </a:r>
          </a:p>
        </p:txBody>
      </p:sp>
      <p:sp>
        <p:nvSpPr>
          <p:cNvPr name="TextBox 5" id="5"/>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32</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550 BC -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1" id="11"/>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a:solidFill>
                  <a:srgbClr val="FF33CC"/>
                </a:solidFill>
                <a:latin typeface="Arial Bold"/>
              </a:rPr>
              <a:t>Strand Two &amp; Three: The History of the World</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EB00B7"/>
                </a:solidFill>
                <a:latin typeface="Arial Bold"/>
              </a:rPr>
              <a:t>In this chapter, we have learned that...</a:t>
            </a:r>
          </a:p>
        </p:txBody>
      </p:sp>
      <p:sp>
        <p:nvSpPr>
          <p:cNvPr name="TextBox 8" id="8"/>
          <p:cNvSpPr txBox="true"/>
          <p:nvPr/>
        </p:nvSpPr>
        <p:spPr>
          <a:xfrm rot="0">
            <a:off x="1028700" y="1911346"/>
            <a:ext cx="15609955" cy="79279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In the ancient world, illness was considered a divine punishment, to be treated with offerings to the gods. </a:t>
            </a:r>
            <a:r>
              <a:rPr lang="en-US" sz="2500">
                <a:solidFill>
                  <a:srgbClr val="000000"/>
                </a:solidFill>
                <a:latin typeface="Arial"/>
              </a:rPr>
              <a:t>Two ancient scholars, Hippocrates and Galen, developed a more scientific approach to treating illness based on their observations of the body, experiments on animals and detailed study of different illnesses. Their work would dominate medical science until the Renaissance.</a:t>
            </a:r>
          </a:p>
          <a:p>
            <a:pPr algn="l" marL="539754" indent="-269877" lvl="1">
              <a:lnSpc>
                <a:spcPts val="3500"/>
              </a:lnSpc>
              <a:buFont typeface="Arial"/>
              <a:buChar char="•"/>
            </a:pPr>
            <a:r>
              <a:rPr lang="en-US" sz="2500">
                <a:solidFill>
                  <a:srgbClr val="000000"/>
                </a:solidFill>
                <a:latin typeface="Arial"/>
              </a:rPr>
              <a:t>During the Renaissance, the ideas of Hippocrates and Galen were largely disproven through the study of anatomy and the dissection of human corpses.</a:t>
            </a:r>
          </a:p>
          <a:p>
            <a:pPr algn="l" marL="539754" indent="-269877" lvl="1">
              <a:lnSpc>
                <a:spcPts val="3500"/>
              </a:lnSpc>
              <a:buFont typeface="Arial"/>
              <a:buChar char="•"/>
            </a:pPr>
            <a:r>
              <a:rPr lang="en-US" sz="2500">
                <a:solidFill>
                  <a:srgbClr val="000000"/>
                </a:solidFill>
                <a:latin typeface="Arial"/>
              </a:rPr>
              <a:t>In the eighteenth and nineteenth centuries, diseases were linked to germs and vaccines were developed that could prevent people from contracting certain illnesses.</a:t>
            </a:r>
          </a:p>
          <a:p>
            <a:pPr algn="l" marL="539754" indent="-269877" lvl="1">
              <a:lnSpc>
                <a:spcPts val="3500"/>
              </a:lnSpc>
              <a:buFont typeface="Arial"/>
              <a:buChar char="•"/>
            </a:pPr>
            <a:r>
              <a:rPr lang="en-US" sz="2500">
                <a:solidFill>
                  <a:srgbClr val="000000"/>
                </a:solidFill>
                <a:latin typeface="Arial"/>
              </a:rPr>
              <a:t>In the twentieth century, as scientific advances were made in other areas, medicine too advanced. There were huge success in the development of drugs to treat infections and illnesses while surgery was revolutionised, eventually leading to the transplantation of organs.</a:t>
            </a:r>
          </a:p>
          <a:p>
            <a:pPr algn="l" marL="539754" indent="-269877" lvl="1">
              <a:lnSpc>
                <a:spcPts val="3500"/>
              </a:lnSpc>
              <a:buFont typeface="Arial"/>
              <a:buChar char="•"/>
            </a:pPr>
            <a:r>
              <a:rPr lang="en-US" sz="2500">
                <a:solidFill>
                  <a:srgbClr val="000000"/>
                </a:solidFill>
                <a:latin typeface="Arial"/>
              </a:rPr>
              <a:t>Women’s reproductive health also saw huge advances: the contraceptive pill gave women more control over their fertility. IVF gave hope to couples who could not conceive naturally and procedures for assisting women in childbirth greatly improved.</a:t>
            </a:r>
          </a:p>
          <a:p>
            <a:pPr algn="l" marL="539754" indent="-269877" lvl="1">
              <a:lnSpc>
                <a:spcPts val="3500"/>
              </a:lnSpc>
              <a:buFont typeface="Arial"/>
              <a:buChar char="•"/>
            </a:pPr>
            <a:r>
              <a:rPr lang="en-US" sz="2500">
                <a:solidFill>
                  <a:srgbClr val="000000"/>
                </a:solidFill>
                <a:latin typeface="Arial"/>
              </a:rPr>
              <a:t>For most of human existence, access to medical care was limited to those who could afford to pay for it. This largely changed in the twentieth century, with many countries making many treatments available to all citizens as part of their welfare states. Although first world countries such as the USA are still behind European countries in this regard.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a:solidFill>
                  <a:srgbClr val="EB00B7"/>
                </a:solidFill>
                <a:latin typeface="Arial Bold"/>
              </a:rPr>
              <a:t>Reflecting on... Patterns of Change in Medicine</a:t>
            </a:r>
          </a:p>
        </p:txBody>
      </p:sp>
      <p:sp>
        <p:nvSpPr>
          <p:cNvPr name="TextBox 8" id="8"/>
          <p:cNvSpPr txBox="true"/>
          <p:nvPr/>
        </p:nvSpPr>
        <p:spPr>
          <a:xfrm rot="0">
            <a:off x="1028700" y="1736725"/>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desire to live as long and as well as possible has always been part of the human condition. In pursuing this, we have sought ways to control things like sickness and injury. </a:t>
            </a:r>
          </a:p>
          <a:p>
            <a:pPr algn="l">
              <a:lnSpc>
                <a:spcPts val="4200"/>
              </a:lnSpc>
            </a:pPr>
            <a:r>
              <a:rPr lang="en-US" sz="3000">
                <a:solidFill>
                  <a:srgbClr val="000000"/>
                </a:solidFill>
                <a:latin typeface="Arial"/>
              </a:rPr>
              <a:t>In the ancient world, this took the form of bargaining with divine beings. Later, we bled ourselves to restore balance between the ‘four humours’. In more modern times, we take care to eat well and exercise, visit the doctor regularly and take recommended medications. The expansion of medical knowledge and therefore care of the sick has been a singular success where humanity has steadily advanced, if at times slowly, over our existence.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EB00B7"/>
                </a:solidFill>
                <a:latin typeface="Arial Bold"/>
              </a:rPr>
              <a:t>Examination Questions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2" id="12"/>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EB00B7"/>
                </a:solidFill>
                <a:latin typeface="Arial Bold"/>
              </a:rPr>
              <a:t>Project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2" id="12"/>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EB00B7"/>
                </a:solidFill>
                <a:latin typeface="Arial Bold"/>
              </a:rPr>
              <a:t>Project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2" id="12"/>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28700" y="267363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Johns Hopkins Hospital, Baltimore, Maryland, USA</a:t>
            </a:r>
          </a:p>
          <a:p>
            <a:pPr algn="l">
              <a:lnSpc>
                <a:spcPts val="3500"/>
              </a:lnSpc>
            </a:pPr>
            <a:r>
              <a:rPr lang="en-US" sz="2500">
                <a:solidFill>
                  <a:srgbClr val="000000"/>
                </a:solidFill>
                <a:latin typeface="Arial"/>
              </a:rPr>
              <a:t>Alexander Fleming Laboratory, St. Mary's Hospital, London</a:t>
            </a:r>
          </a:p>
          <a:p>
            <a:pPr algn="l">
              <a:lnSpc>
                <a:spcPts val="3500"/>
              </a:lnSpc>
            </a:pPr>
            <a:r>
              <a:rPr lang="en-US" sz="2500">
                <a:solidFill>
                  <a:srgbClr val="000000"/>
                </a:solidFill>
                <a:latin typeface="Arial"/>
              </a:rPr>
              <a:t>Mayo Clinic, Rochester, Minnesota, USA</a:t>
            </a:r>
          </a:p>
          <a:p>
            <a:pPr algn="l">
              <a:lnSpc>
                <a:spcPts val="3500"/>
              </a:lnSpc>
            </a:pPr>
            <a:r>
              <a:rPr lang="en-US" sz="2500">
                <a:solidFill>
                  <a:srgbClr val="000000"/>
                </a:solidFill>
                <a:latin typeface="Arial"/>
              </a:rPr>
              <a:t>Banting House, London, Ontario, Canada</a:t>
            </a:r>
          </a:p>
          <a:p>
            <a:pPr algn="l">
              <a:lnSpc>
                <a:spcPts val="3500"/>
              </a:lnSpc>
            </a:pPr>
            <a:r>
              <a:rPr lang="en-US" sz="2500">
                <a:solidFill>
                  <a:srgbClr val="000000"/>
                </a:solidFill>
                <a:latin typeface="Arial"/>
              </a:rPr>
              <a:t>Asclepius Sanctuary, Epidaurus, Greece</a:t>
            </a:r>
          </a:p>
          <a:p>
            <a:pPr algn="l">
              <a:lnSpc>
                <a:spcPts val="3500"/>
              </a:lnSpc>
            </a:pPr>
          </a:p>
        </p:txBody>
      </p:sp>
      <p:sp>
        <p:nvSpPr>
          <p:cNvPr name="TextBox 14" id="14"/>
          <p:cNvSpPr txBox="true"/>
          <p:nvPr/>
        </p:nvSpPr>
        <p:spPr>
          <a:xfrm rot="0">
            <a:off x="8833677" y="267363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Metrodora</a:t>
            </a:r>
          </a:p>
          <a:p>
            <a:pPr algn="l">
              <a:lnSpc>
                <a:spcPts val="3500"/>
              </a:lnSpc>
            </a:pPr>
            <a:r>
              <a:rPr lang="en-US" sz="2500">
                <a:solidFill>
                  <a:srgbClr val="000000"/>
                </a:solidFill>
                <a:latin typeface="Arial"/>
              </a:rPr>
              <a:t>Mary Seacole</a:t>
            </a:r>
          </a:p>
          <a:p>
            <a:pPr algn="l">
              <a:lnSpc>
                <a:spcPts val="3500"/>
              </a:lnSpc>
            </a:pPr>
            <a:r>
              <a:rPr lang="en-US" sz="2500">
                <a:solidFill>
                  <a:srgbClr val="000000"/>
                </a:solidFill>
                <a:latin typeface="Arial"/>
              </a:rPr>
              <a:t>Florence Nightingale</a:t>
            </a:r>
          </a:p>
          <a:p>
            <a:pPr algn="l">
              <a:lnSpc>
                <a:spcPts val="3500"/>
              </a:lnSpc>
            </a:pPr>
            <a:r>
              <a:rPr lang="en-US" sz="2500">
                <a:solidFill>
                  <a:srgbClr val="000000"/>
                </a:solidFill>
                <a:latin typeface="Arial"/>
              </a:rPr>
              <a:t>Marie Curie</a:t>
            </a:r>
          </a:p>
          <a:p>
            <a:pPr algn="l">
              <a:lnSpc>
                <a:spcPts val="3500"/>
              </a:lnSpc>
            </a:pPr>
            <a:r>
              <a:rPr lang="en-US" sz="2500">
                <a:solidFill>
                  <a:srgbClr val="000000"/>
                </a:solidFill>
                <a:latin typeface="Arial"/>
              </a:rPr>
              <a:t>Rosalind Franklin</a:t>
            </a:r>
          </a:p>
          <a:p>
            <a:pPr algn="l">
              <a:lnSpc>
                <a:spcPts val="3500"/>
              </a:lnSpc>
            </a:pPr>
            <a:r>
              <a:rPr lang="en-US" sz="2500">
                <a:solidFill>
                  <a:srgbClr val="000000"/>
                </a:solidFill>
                <a:latin typeface="Arial"/>
              </a:rPr>
              <a:t>Tu Youyou</a:t>
            </a:r>
          </a:p>
          <a:p>
            <a:pPr algn="l">
              <a:lnSpc>
                <a:spcPts val="3500"/>
              </a:lnSpc>
            </a:pPr>
            <a:r>
              <a:rPr lang="en-US" sz="2500">
                <a:solidFill>
                  <a:srgbClr val="000000"/>
                </a:solidFill>
                <a:latin typeface="Arial"/>
              </a:rPr>
              <a:t>Françoise Barré-Sinoussi</a:t>
            </a: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FF85E4"/>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FF85E4"/>
                </a:solidFill>
                <a:latin typeface="Arial Bold Italics"/>
              </a:rPr>
              <a:t>Historical Figures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sz="5499" spc="247">
                <a:solidFill>
                  <a:srgbClr val="FF33CC"/>
                </a:solidFill>
                <a:latin typeface="Arial Bold"/>
              </a:rPr>
              <a:t>32.1: HEALTH AND MEDICINE IN ANCIENT TIMES</a:t>
            </a:r>
          </a:p>
        </p:txBody>
      </p:sp>
      <p:sp>
        <p:nvSpPr>
          <p:cNvPr name="TextBox 4" id="4"/>
          <p:cNvSpPr txBox="true"/>
          <p:nvPr/>
        </p:nvSpPr>
        <p:spPr>
          <a:xfrm rot="0">
            <a:off x="190130" y="3948422"/>
            <a:ext cx="17907739" cy="904876"/>
          </a:xfrm>
          <a:prstGeom prst="rect">
            <a:avLst/>
          </a:prstGeom>
        </p:spPr>
        <p:txBody>
          <a:bodyPr anchor="t" rtlCol="false" tIns="0" lIns="0" bIns="0" rIns="0">
            <a:spAutoFit/>
          </a:bodyPr>
          <a:lstStyle/>
          <a:p>
            <a:pPr algn="ctr">
              <a:lnSpc>
                <a:spcPts val="6900"/>
              </a:lnSpc>
            </a:pPr>
            <a:r>
              <a:rPr lang="en-US" sz="6000" spc="1350">
                <a:solidFill>
                  <a:srgbClr val="FFFFFF"/>
                </a:solidFill>
                <a:latin typeface="Daydream"/>
              </a:rPr>
              <a:t>32.1: health and medicine in ancient times</a:t>
            </a:r>
          </a:p>
        </p:txBody>
      </p:sp>
      <p:sp>
        <p:nvSpPr>
          <p:cNvPr name="TextBox 5" id="5"/>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32</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550 BC -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1" id="11"/>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a:solidFill>
                  <a:srgbClr val="FF33CC"/>
                </a:solidFill>
                <a:latin typeface="Arial Bold"/>
              </a:rPr>
              <a:t>Strand Two &amp; Three: The History of the World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EB00B7"/>
                </a:solidFill>
                <a:latin typeface="Arial Bold"/>
              </a:rPr>
              <a:t>Medical Care in Ancient Greece and Rome</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Throughout history, when humans in most cultures have been unable to explain something, we have tended to give responsibility for it to divine beings. This was the case in most cultures up until the modern era. </a:t>
            </a:r>
            <a:r>
              <a:rPr lang="en-US" sz="3000">
                <a:solidFill>
                  <a:srgbClr val="000000"/>
                </a:solidFill>
                <a:latin typeface="Arial"/>
              </a:rPr>
              <a:t>In Ancient Greece, illness was seen as a punishment from the gods – a patient’s best chance of recovery was to make offerings at the nearest temple of </a:t>
            </a:r>
            <a:r>
              <a:rPr lang="en-US" sz="3000">
                <a:solidFill>
                  <a:srgbClr val="000000"/>
                </a:solidFill>
                <a:latin typeface="Arial Bold"/>
              </a:rPr>
              <a:t>Apollo</a:t>
            </a:r>
            <a:r>
              <a:rPr lang="en-US" sz="3000">
                <a:solidFill>
                  <a:srgbClr val="000000"/>
                </a:solidFill>
                <a:latin typeface="Arial"/>
              </a:rPr>
              <a:t> (the god of healing) or of his son </a:t>
            </a:r>
            <a:r>
              <a:rPr lang="en-US" sz="3000">
                <a:solidFill>
                  <a:srgbClr val="000000"/>
                </a:solidFill>
                <a:latin typeface="Arial Bold"/>
              </a:rPr>
              <a:t>Asclepius</a:t>
            </a:r>
            <a:r>
              <a:rPr lang="en-US" sz="3000">
                <a:solidFill>
                  <a:srgbClr val="000000"/>
                </a:solidFill>
                <a:latin typeface="Arial"/>
              </a:rPr>
              <a:t>.</a:t>
            </a:r>
          </a:p>
          <a:p>
            <a:pPr algn="l">
              <a:lnSpc>
                <a:spcPts val="4200"/>
              </a:lnSpc>
            </a:pPr>
            <a:r>
              <a:rPr lang="en-US" sz="3000">
                <a:solidFill>
                  <a:srgbClr val="000000"/>
                </a:solidFill>
                <a:latin typeface="Arial Bold"/>
              </a:rPr>
              <a:t>Hippocrates of Kos </a:t>
            </a:r>
            <a:r>
              <a:rPr lang="en-US" sz="3000">
                <a:solidFill>
                  <a:srgbClr val="000000"/>
                </a:solidFill>
                <a:latin typeface="Arial"/>
              </a:rPr>
              <a:t>(c. 460-370 BC), known as the ‘</a:t>
            </a:r>
            <a:r>
              <a:rPr lang="en-US" sz="3000">
                <a:solidFill>
                  <a:srgbClr val="000000"/>
                </a:solidFill>
                <a:latin typeface="Arial Italics"/>
              </a:rPr>
              <a:t>Father of Medicine</a:t>
            </a:r>
            <a:r>
              <a:rPr lang="en-US" sz="3000">
                <a:solidFill>
                  <a:srgbClr val="000000"/>
                </a:solidFill>
                <a:latin typeface="Arial"/>
              </a:rPr>
              <a:t>’ was the first to write in detail about different diseases, illnesses and their symptoms. For the next two thousand years, his works became central to the practice of medicine. He was also the first to use symptoms to try to diagnose what a patient was suffering from. </a:t>
            </a:r>
            <a:r>
              <a:rPr lang="en-US" sz="3000">
                <a:solidFill>
                  <a:srgbClr val="000000"/>
                </a:solidFill>
                <a:latin typeface="Arial"/>
              </a:rPr>
              <a:t>Hippocrates believed that sickness was due to an imbalance among the </a:t>
            </a:r>
            <a:r>
              <a:rPr lang="en-US" sz="3000">
                <a:solidFill>
                  <a:srgbClr val="000000"/>
                </a:solidFill>
                <a:latin typeface="Arial Bold"/>
              </a:rPr>
              <a:t>four humours</a:t>
            </a:r>
            <a:r>
              <a:rPr lang="en-US" sz="3000">
                <a:solidFill>
                  <a:srgbClr val="000000"/>
                </a:solidFill>
                <a:latin typeface="Arial"/>
              </a:rPr>
              <a:t> (</a:t>
            </a:r>
            <a:r>
              <a:rPr lang="en-US" sz="3000">
                <a:solidFill>
                  <a:srgbClr val="000000"/>
                </a:solidFill>
                <a:latin typeface="Arial Bold"/>
              </a:rPr>
              <a:t>blood</a:t>
            </a:r>
            <a:r>
              <a:rPr lang="en-US" sz="3000">
                <a:solidFill>
                  <a:srgbClr val="000000"/>
                </a:solidFill>
                <a:latin typeface="Arial"/>
              </a:rPr>
              <a:t>, </a:t>
            </a:r>
            <a:r>
              <a:rPr lang="en-US" sz="3000">
                <a:solidFill>
                  <a:srgbClr val="000000"/>
                </a:solidFill>
                <a:latin typeface="Arial Bold"/>
              </a:rPr>
              <a:t>black</a:t>
            </a:r>
            <a:r>
              <a:rPr lang="en-US" sz="3000">
                <a:solidFill>
                  <a:srgbClr val="000000"/>
                </a:solidFill>
                <a:latin typeface="Arial"/>
              </a:rPr>
              <a:t> </a:t>
            </a:r>
            <a:r>
              <a:rPr lang="en-US" sz="3000">
                <a:solidFill>
                  <a:srgbClr val="000000"/>
                </a:solidFill>
                <a:latin typeface="Arial Bold"/>
              </a:rPr>
              <a:t>bile</a:t>
            </a:r>
            <a:r>
              <a:rPr lang="en-US" sz="3000">
                <a:solidFill>
                  <a:srgbClr val="000000"/>
                </a:solidFill>
                <a:latin typeface="Arial"/>
              </a:rPr>
              <a:t>, </a:t>
            </a:r>
            <a:r>
              <a:rPr lang="en-US" sz="3000">
                <a:solidFill>
                  <a:srgbClr val="000000"/>
                </a:solidFill>
                <a:latin typeface="Arial Bold"/>
              </a:rPr>
              <a:t>yellow bile</a:t>
            </a:r>
            <a:r>
              <a:rPr lang="en-US" sz="3000">
                <a:solidFill>
                  <a:srgbClr val="000000"/>
                </a:solidFill>
                <a:latin typeface="Arial"/>
              </a:rPr>
              <a:t> and </a:t>
            </a:r>
            <a:r>
              <a:rPr lang="en-US" sz="3000">
                <a:solidFill>
                  <a:srgbClr val="000000"/>
                </a:solidFill>
                <a:latin typeface="Arial Bold"/>
              </a:rPr>
              <a:t>phlegm</a:t>
            </a:r>
            <a:r>
              <a:rPr lang="en-US" sz="3000">
                <a:solidFill>
                  <a:srgbClr val="000000"/>
                </a:solidFill>
                <a:latin typeface="Arial"/>
              </a:rPr>
              <a:t>) in the body. While this theory would later be proven false, Hippocrates was the first to understand that disease had natural causes, rather than divine.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Freeform 10" id="10"/>
          <p:cNvSpPr/>
          <p:nvPr/>
        </p:nvSpPr>
        <p:spPr>
          <a:xfrm flipH="false" flipV="false" rot="0">
            <a:off x="685800" y="412362"/>
            <a:ext cx="9279701" cy="8912042"/>
          </a:xfrm>
          <a:custGeom>
            <a:avLst/>
            <a:gdLst/>
            <a:ahLst/>
            <a:cxnLst/>
            <a:rect r="r" b="b" t="t" l="l"/>
            <a:pathLst>
              <a:path h="8912042" w="9279701">
                <a:moveTo>
                  <a:pt x="0" y="0"/>
                </a:moveTo>
                <a:lnTo>
                  <a:pt x="9279701" y="0"/>
                </a:lnTo>
                <a:lnTo>
                  <a:pt x="9279701" y="8912042"/>
                </a:lnTo>
                <a:lnTo>
                  <a:pt x="0" y="8912042"/>
                </a:lnTo>
                <a:lnTo>
                  <a:pt x="0" y="0"/>
                </a:lnTo>
                <a:close/>
              </a:path>
            </a:pathLst>
          </a:custGeom>
          <a:blipFill>
            <a:blip r:embed="rId6"/>
            <a:stretch>
              <a:fillRect l="0" t="-2848" r="0" b="0"/>
            </a:stretch>
          </a:blipFill>
        </p:spPr>
      </p:sp>
      <p:sp>
        <p:nvSpPr>
          <p:cNvPr name="Freeform 11" id="11"/>
          <p:cNvSpPr/>
          <p:nvPr/>
        </p:nvSpPr>
        <p:spPr>
          <a:xfrm flipH="false" flipV="false" rot="0">
            <a:off x="9965501" y="11456"/>
            <a:ext cx="6973759" cy="9713855"/>
          </a:xfrm>
          <a:custGeom>
            <a:avLst/>
            <a:gdLst/>
            <a:ahLst/>
            <a:cxnLst/>
            <a:rect r="r" b="b" t="t" l="l"/>
            <a:pathLst>
              <a:path h="9713855" w="6973759">
                <a:moveTo>
                  <a:pt x="0" y="0"/>
                </a:moveTo>
                <a:lnTo>
                  <a:pt x="6973759" y="0"/>
                </a:lnTo>
                <a:lnTo>
                  <a:pt x="6973759" y="9713855"/>
                </a:lnTo>
                <a:lnTo>
                  <a:pt x="0" y="9713855"/>
                </a:lnTo>
                <a:lnTo>
                  <a:pt x="0" y="0"/>
                </a:lnTo>
                <a:close/>
              </a:path>
            </a:pathLst>
          </a:custGeom>
          <a:blipFill>
            <a:blip r:embed="rId7"/>
            <a:stretch>
              <a:fillRect l="-4867" t="-2858" r="-6194" b="-1588"/>
            </a:stretch>
          </a:blipFill>
        </p:spPr>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CCF5"/>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EB00B7"/>
                </a:solidFill>
                <a:latin typeface="Arial Bold"/>
              </a:rPr>
              <a:t>Galen of Pergamon</a:t>
            </a:r>
          </a:p>
        </p:txBody>
      </p:sp>
      <p:sp>
        <p:nvSpPr>
          <p:cNvPr name="TextBox 11" id="11"/>
          <p:cNvSpPr txBox="true"/>
          <p:nvPr/>
        </p:nvSpPr>
        <p:spPr>
          <a:xfrm rot="0">
            <a:off x="6532232" y="2120899"/>
            <a:ext cx="10106423"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work of Hippocrates was built upon by other physicians, especially </a:t>
            </a:r>
            <a:r>
              <a:rPr lang="en-US" sz="3000">
                <a:solidFill>
                  <a:srgbClr val="000000"/>
                </a:solidFill>
                <a:latin typeface="Arial Bold"/>
              </a:rPr>
              <a:t>Galen of Pergamon </a:t>
            </a:r>
            <a:r>
              <a:rPr lang="en-US" sz="3000">
                <a:solidFill>
                  <a:srgbClr val="000000"/>
                </a:solidFill>
                <a:latin typeface="Arial"/>
              </a:rPr>
              <a:t>(AD 129 – 216) during the height of the Ancient Roman Empire’s power. Galen believed that in order to properly treat the body, knowledge of </a:t>
            </a:r>
            <a:r>
              <a:rPr lang="en-US" sz="3000">
                <a:solidFill>
                  <a:srgbClr val="000000"/>
                </a:solidFill>
                <a:latin typeface="Arial Bold"/>
              </a:rPr>
              <a:t>anatomy </a:t>
            </a:r>
            <a:r>
              <a:rPr lang="en-US" sz="3000">
                <a:solidFill>
                  <a:srgbClr val="000000"/>
                </a:solidFill>
                <a:latin typeface="Arial"/>
              </a:rPr>
              <a:t>(the study of the structure of the human body) was essential. Due to a ban on human dissection, Galen experimented on and dissected animals which he thought had similar bodies to humans. However this led Galen to reach several false conclusions about how human organs worked thus leading to doctors treating people incorrectly for over a thousand years. There is evidence that Roman doctors preformed brain surgeries which would not be attempted again for nearly two thousand years.</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13" id="13"/>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14" id="14"/>
          <p:cNvGrpSpPr/>
          <p:nvPr/>
        </p:nvGrpSpPr>
        <p:grpSpPr>
          <a:xfrm rot="0">
            <a:off x="1028700" y="3229657"/>
            <a:ext cx="5198732" cy="5421534"/>
            <a:chOff x="0" y="0"/>
            <a:chExt cx="6931642" cy="7228713"/>
          </a:xfrm>
        </p:grpSpPr>
        <p:sp>
          <p:nvSpPr>
            <p:cNvPr name="Freeform 15" id="15"/>
            <p:cNvSpPr/>
            <p:nvPr/>
          </p:nvSpPr>
          <p:spPr>
            <a:xfrm flipH="false" flipV="false" rot="0">
              <a:off x="0" y="0"/>
              <a:ext cx="6931642" cy="7228713"/>
            </a:xfrm>
            <a:custGeom>
              <a:avLst/>
              <a:gdLst/>
              <a:ahLst/>
              <a:cxnLst/>
              <a:rect r="r" b="b" t="t" l="l"/>
              <a:pathLst>
                <a:path h="7228713" w="6931642">
                  <a:moveTo>
                    <a:pt x="0" y="0"/>
                  </a:moveTo>
                  <a:lnTo>
                    <a:pt x="6931642" y="0"/>
                  </a:lnTo>
                  <a:lnTo>
                    <a:pt x="6931642" y="7228713"/>
                  </a:lnTo>
                  <a:lnTo>
                    <a:pt x="0" y="7228713"/>
                  </a:lnTo>
                  <a:lnTo>
                    <a:pt x="0" y="0"/>
                  </a:lnTo>
                  <a:close/>
                </a:path>
              </a:pathLst>
            </a:custGeom>
            <a:blipFill>
              <a:blip r:embed="rId6"/>
              <a:stretch>
                <a:fillRect l="0" t="0" r="0" b="0"/>
              </a:stretch>
            </a:blipFill>
          </p:spPr>
        </p:sp>
        <p:sp>
          <p:nvSpPr>
            <p:cNvPr name="Freeform 16" id="16"/>
            <p:cNvSpPr/>
            <p:nvPr/>
          </p:nvSpPr>
          <p:spPr>
            <a:xfrm flipH="false" flipV="false" rot="0">
              <a:off x="0" y="0"/>
              <a:ext cx="6931642" cy="7228713"/>
            </a:xfrm>
            <a:custGeom>
              <a:avLst/>
              <a:gdLst/>
              <a:ahLst/>
              <a:cxnLst/>
              <a:rect r="r" b="b" t="t" l="l"/>
              <a:pathLst>
                <a:path h="7228713" w="6931642">
                  <a:moveTo>
                    <a:pt x="0" y="0"/>
                  </a:moveTo>
                  <a:lnTo>
                    <a:pt x="6931642" y="0"/>
                  </a:lnTo>
                  <a:lnTo>
                    <a:pt x="6931642" y="7228713"/>
                  </a:lnTo>
                  <a:lnTo>
                    <a:pt x="0" y="7228713"/>
                  </a:lnTo>
                  <a:lnTo>
                    <a:pt x="0" y="0"/>
                  </a:lnTo>
                  <a:close/>
                </a:path>
              </a:pathLst>
            </a:custGeom>
            <a:blipFill>
              <a:blip r:embed="rId6"/>
              <a:stretch>
                <a:fillRect l="0" t="0" r="0"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FF33CC"/>
                  </a:solidFill>
                  <a:latin typeface="Arial"/>
                </a:rPr>
                <a:t>@MsDoorley</a:t>
              </a:r>
            </a:p>
          </p:txBody>
        </p:sp>
      </p:grpSp>
      <p:sp>
        <p:nvSpPr>
          <p:cNvPr name="Freeform 10" id="10"/>
          <p:cNvSpPr/>
          <p:nvPr/>
        </p:nvSpPr>
        <p:spPr>
          <a:xfrm flipH="false" flipV="false" rot="0">
            <a:off x="8189155" y="2250229"/>
            <a:ext cx="8449500" cy="5809722"/>
          </a:xfrm>
          <a:custGeom>
            <a:avLst/>
            <a:gdLst/>
            <a:ahLst/>
            <a:cxnLst/>
            <a:rect r="r" b="b" t="t" l="l"/>
            <a:pathLst>
              <a:path h="5809722" w="8449500">
                <a:moveTo>
                  <a:pt x="0" y="0"/>
                </a:moveTo>
                <a:lnTo>
                  <a:pt x="8449500" y="0"/>
                </a:lnTo>
                <a:lnTo>
                  <a:pt x="8449500" y="5809721"/>
                </a:lnTo>
                <a:lnTo>
                  <a:pt x="0" y="5809721"/>
                </a:lnTo>
                <a:lnTo>
                  <a:pt x="0" y="0"/>
                </a:lnTo>
                <a:close/>
              </a:path>
            </a:pathLst>
          </a:custGeom>
          <a:blipFill>
            <a:blip r:embed="rId6"/>
            <a:stretch>
              <a:fillRect l="0" t="0" r="0" b="0"/>
            </a:stretch>
          </a:blipFill>
        </p:spPr>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Thirty-Two: Patterns of Change in Medicine</a:t>
            </a:r>
          </a:p>
        </p:txBody>
      </p:sp>
      <p:sp>
        <p:nvSpPr>
          <p:cNvPr name="TextBox 12" id="12"/>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EB00B7"/>
                </a:solidFill>
                <a:latin typeface="Arial Bold"/>
              </a:rPr>
              <a:t>Public Health Care in the Ancient World</a:t>
            </a:r>
          </a:p>
        </p:txBody>
      </p:sp>
      <p:sp>
        <p:nvSpPr>
          <p:cNvPr name="TextBox 13" id="13"/>
          <p:cNvSpPr txBox="true"/>
          <p:nvPr/>
        </p:nvSpPr>
        <p:spPr>
          <a:xfrm rot="0">
            <a:off x="1028700" y="2120899"/>
            <a:ext cx="71604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Access to health care was largely limited to those who could afford to pay the physicians’ fees. Physicians apprenticed with experienced doctors before setting up on their own. </a:t>
            </a:r>
            <a:r>
              <a:rPr lang="en-US" sz="3000">
                <a:solidFill>
                  <a:srgbClr val="000000"/>
                </a:solidFill>
                <a:latin typeface="Arial"/>
              </a:rPr>
              <a:t>People who could not afford a doctor would go to healers, who sold herbal mixtures. Most of these did little to treat the underlying problem though some did provide pain relief. Temples to Asclepius operated as early medical centres where people could go to the priests for medical advice and treatment. </a:t>
            </a:r>
          </a:p>
        </p:txBody>
      </p:sp>
      <p:sp>
        <p:nvSpPr>
          <p:cNvPr name="TextBox 14" id="14"/>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DAFpq-Y9SZo</dc:identifier>
  <dcterms:modified xsi:type="dcterms:W3CDTF">2011-08-01T06:04:30Z</dcterms:modified>
  <cp:revision>1</cp:revision>
  <dc:title>Ch. 32 - Patterns of Change in Medicine</dc:title>
</cp:coreProperties>
</file>